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handoutMasterIdLst>
    <p:handoutMasterId r:id="rId77"/>
  </p:handoutMasterIdLst>
  <p:sldIdLst>
    <p:sldId id="274" r:id="rId2"/>
    <p:sldId id="318" r:id="rId3"/>
    <p:sldId id="275" r:id="rId4"/>
    <p:sldId id="278" r:id="rId5"/>
    <p:sldId id="277" r:id="rId6"/>
    <p:sldId id="321" r:id="rId7"/>
    <p:sldId id="322" r:id="rId8"/>
    <p:sldId id="323" r:id="rId9"/>
    <p:sldId id="324" r:id="rId10"/>
    <p:sldId id="325" r:id="rId11"/>
    <p:sldId id="326" r:id="rId12"/>
    <p:sldId id="327" r:id="rId13"/>
    <p:sldId id="328" r:id="rId14"/>
    <p:sldId id="319" r:id="rId15"/>
    <p:sldId id="330" r:id="rId16"/>
    <p:sldId id="331" r:id="rId17"/>
    <p:sldId id="329" r:id="rId18"/>
    <p:sldId id="320" r:id="rId19"/>
    <p:sldId id="336" r:id="rId20"/>
    <p:sldId id="337" r:id="rId21"/>
    <p:sldId id="338" r:id="rId22"/>
    <p:sldId id="339" r:id="rId23"/>
    <p:sldId id="340" r:id="rId24"/>
    <p:sldId id="341" r:id="rId25"/>
    <p:sldId id="334" r:id="rId26"/>
    <p:sldId id="343" r:id="rId27"/>
    <p:sldId id="344" r:id="rId28"/>
    <p:sldId id="345" r:id="rId29"/>
    <p:sldId id="346" r:id="rId30"/>
    <p:sldId id="347" r:id="rId31"/>
    <p:sldId id="348" r:id="rId32"/>
    <p:sldId id="349" r:id="rId33"/>
    <p:sldId id="350" r:id="rId34"/>
    <p:sldId id="352" r:id="rId35"/>
    <p:sldId id="353" r:id="rId36"/>
    <p:sldId id="354" r:id="rId37"/>
    <p:sldId id="355" r:id="rId38"/>
    <p:sldId id="356" r:id="rId39"/>
    <p:sldId id="357" r:id="rId40"/>
    <p:sldId id="358" r:id="rId41"/>
    <p:sldId id="359" r:id="rId42"/>
    <p:sldId id="360" r:id="rId43"/>
    <p:sldId id="361" r:id="rId44"/>
    <p:sldId id="363" r:id="rId45"/>
    <p:sldId id="364" r:id="rId46"/>
    <p:sldId id="365" r:id="rId47"/>
    <p:sldId id="366" r:id="rId48"/>
    <p:sldId id="367" r:id="rId49"/>
    <p:sldId id="368" r:id="rId50"/>
    <p:sldId id="369" r:id="rId51"/>
    <p:sldId id="370" r:id="rId52"/>
    <p:sldId id="371" r:id="rId53"/>
    <p:sldId id="372" r:id="rId54"/>
    <p:sldId id="342" r:id="rId55"/>
    <p:sldId id="332" r:id="rId56"/>
    <p:sldId id="373" r:id="rId57"/>
    <p:sldId id="374" r:id="rId58"/>
    <p:sldId id="375" r:id="rId59"/>
    <p:sldId id="376" r:id="rId60"/>
    <p:sldId id="377" r:id="rId61"/>
    <p:sldId id="378" r:id="rId62"/>
    <p:sldId id="379" r:id="rId63"/>
    <p:sldId id="380" r:id="rId64"/>
    <p:sldId id="381" r:id="rId65"/>
    <p:sldId id="382" r:id="rId66"/>
    <p:sldId id="351" r:id="rId67"/>
    <p:sldId id="383" r:id="rId68"/>
    <p:sldId id="384" r:id="rId69"/>
    <p:sldId id="385" r:id="rId70"/>
    <p:sldId id="317" r:id="rId71"/>
    <p:sldId id="386" r:id="rId72"/>
    <p:sldId id="387" r:id="rId73"/>
    <p:sldId id="388" r:id="rId74"/>
    <p:sldId id="268" r:id="rId7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84294" autoAdjust="0"/>
  </p:normalViewPr>
  <p:slideViewPr>
    <p:cSldViewPr snapToGrid="0" snapToObjects="1" showGuides="1">
      <p:cViewPr varScale="1">
        <p:scale>
          <a:sx n="88" d="100"/>
          <a:sy n="88" d="100"/>
        </p:scale>
        <p:origin x="-570" y="-96"/>
      </p:cViewPr>
      <p:guideLst>
        <p:guide orient="horz" pos="1433"/>
        <p:guide orient="horz" pos="2870"/>
        <p:guide pos="3835"/>
        <p:guide pos="1911"/>
        <p:guide pos="58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0" d="100"/>
          <a:sy n="70" d="100"/>
        </p:scale>
        <p:origin x="-329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21F800-A3B5-4503-BDAA-588DB09887EF}" type="datetimeFigureOut">
              <a:rPr lang="en-US" smtClean="0"/>
              <a:t>12/28/2017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4ABBE62-43F1-49FD-B5BB-1F93E896EA5F}" type="slidenum">
              <a:rPr lang="en-US" smtClean="0"/>
              <a:t>‹#›</a:t>
            </a:fld>
            <a:endParaRPr lang="en-US" dirty="0"/>
          </a:p>
        </p:txBody>
      </p:sp>
    </p:spTree>
    <p:extLst>
      <p:ext uri="{BB962C8B-B14F-4D97-AF65-F5344CB8AC3E}">
        <p14:creationId xmlns:p14="http://schemas.microsoft.com/office/powerpoint/2010/main" val="2537984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4CC94FB-8DB2-442A-8ABB-9D346313D9A5}" type="datetimeFigureOut">
              <a:rPr lang="en-US" smtClean="0"/>
              <a:t>12/28/2017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D6FB75-5672-4322-BDA0-53D9193B2AE4}" type="slidenum">
              <a:rPr lang="en-US" smtClean="0"/>
              <a:t>‹#›</a:t>
            </a:fld>
            <a:endParaRPr lang="en-US" dirty="0"/>
          </a:p>
        </p:txBody>
      </p:sp>
    </p:spTree>
    <p:extLst>
      <p:ext uri="{BB962C8B-B14F-4D97-AF65-F5344CB8AC3E}">
        <p14:creationId xmlns:p14="http://schemas.microsoft.com/office/powerpoint/2010/main" val="2864023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1</a:t>
            </a:fld>
            <a:endParaRPr lang="en-US" dirty="0"/>
          </a:p>
        </p:txBody>
      </p:sp>
    </p:spTree>
    <p:extLst>
      <p:ext uri="{BB962C8B-B14F-4D97-AF65-F5344CB8AC3E}">
        <p14:creationId xmlns:p14="http://schemas.microsoft.com/office/powerpoint/2010/main" val="3995678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13</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14</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15</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18</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19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2</a:t>
            </a:fld>
            <a:endParaRPr lang="en-US" dirty="0"/>
          </a:p>
        </p:txBody>
      </p:sp>
    </p:spTree>
    <p:extLst>
      <p:ext uri="{BB962C8B-B14F-4D97-AF65-F5344CB8AC3E}">
        <p14:creationId xmlns:p14="http://schemas.microsoft.com/office/powerpoint/2010/main" val="111414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22</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24</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25</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28</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29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3</a:t>
            </a:fld>
            <a:endParaRPr lang="en-US" dirty="0"/>
          </a:p>
        </p:txBody>
      </p:sp>
    </p:spTree>
    <p:extLst>
      <p:ext uri="{BB962C8B-B14F-4D97-AF65-F5344CB8AC3E}">
        <p14:creationId xmlns:p14="http://schemas.microsoft.com/office/powerpoint/2010/main" val="2618175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34</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35</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38</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39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44</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45</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48</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49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5</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54</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55</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58</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59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64</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65</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66</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68</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69</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Governance policies critical</a:t>
            </a:r>
            <a:r>
              <a:rPr lang="en-US" baseline="0" dirty="0" smtClean="0"/>
              <a:t> to Council. </a:t>
            </a:r>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7</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70</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71</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72</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73</a:t>
            </a:fld>
            <a:endParaRPr lang="en-US" dirty="0"/>
          </a:p>
        </p:txBody>
      </p:sp>
    </p:spTree>
    <p:extLst>
      <p:ext uri="{BB962C8B-B14F-4D97-AF65-F5344CB8AC3E}">
        <p14:creationId xmlns:p14="http://schemas.microsoft.com/office/powerpoint/2010/main" val="815798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74</a:t>
            </a:fld>
            <a:endParaRPr lang="en-US" dirty="0"/>
          </a:p>
        </p:txBody>
      </p:sp>
    </p:spTree>
    <p:extLst>
      <p:ext uri="{BB962C8B-B14F-4D97-AF65-F5344CB8AC3E}">
        <p14:creationId xmlns:p14="http://schemas.microsoft.com/office/powerpoint/2010/main" val="1558138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D6FB75-5672-4322-BDA0-53D9193B2AE4}" type="slidenum">
              <a:rPr lang="en-US" smtClean="0"/>
              <a:t>8</a:t>
            </a:fld>
            <a:endParaRPr lang="en-US" dirty="0"/>
          </a:p>
        </p:txBody>
      </p:sp>
    </p:spTree>
    <p:extLst>
      <p:ext uri="{BB962C8B-B14F-4D97-AF65-F5344CB8AC3E}">
        <p14:creationId xmlns:p14="http://schemas.microsoft.com/office/powerpoint/2010/main" val="1047362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Orientation for new Councilmembers important</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24D6FB75-5672-4322-BDA0-53D9193B2AE4}" type="slidenum">
              <a:rPr lang="en-US" smtClean="0"/>
              <a:t>9</a:t>
            </a:fld>
            <a:endParaRPr lang="en-US" dirty="0"/>
          </a:p>
        </p:txBody>
      </p:sp>
    </p:spTree>
    <p:extLst>
      <p:ext uri="{BB962C8B-B14F-4D97-AF65-F5344CB8AC3E}">
        <p14:creationId xmlns:p14="http://schemas.microsoft.com/office/powerpoint/2010/main" val="8157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ED3DA06-9124-4F99-8C51-90B9C4ABA143}" type="datetime1">
              <a:rPr lang="en-US" smtClean="0"/>
              <a:t>12/28/2017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82C1AF-8F70-604D-BB00-2DB1E9591B46}" type="slidenum">
              <a:rPr lang="en-US" smtClean="0"/>
              <a:t>‹#›</a:t>
            </a:fld>
            <a:endParaRPr lang="en-US" dirty="0"/>
          </a:p>
        </p:txBody>
      </p:sp>
    </p:spTree>
    <p:extLst>
      <p:ext uri="{BB962C8B-B14F-4D97-AF65-F5344CB8AC3E}">
        <p14:creationId xmlns:p14="http://schemas.microsoft.com/office/powerpoint/2010/main" val="25346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3" name="Rectangle 2"/>
          <p:cNvSpPr/>
          <p:nvPr userDrawn="1"/>
        </p:nvSpPr>
        <p:spPr>
          <a:xfrm>
            <a:off x="0" y="2287588"/>
            <a:ext cx="9144000" cy="4567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 name="Picture 3" descr="Mill-Creek-Logo-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142" y="172550"/>
            <a:ext cx="2312418" cy="1893502"/>
          </a:xfrm>
          <a:prstGeom prst="rect">
            <a:avLst/>
          </a:prstGeom>
        </p:spPr>
      </p:pic>
      <p:sp>
        <p:nvSpPr>
          <p:cNvPr id="5" name="Title 1"/>
          <p:cNvSpPr>
            <a:spLocks noGrp="1"/>
          </p:cNvSpPr>
          <p:nvPr>
            <p:ph type="title" hasCustomPrompt="1"/>
          </p:nvPr>
        </p:nvSpPr>
        <p:spPr>
          <a:xfrm>
            <a:off x="811129" y="2918631"/>
            <a:ext cx="7717836" cy="1397764"/>
          </a:xfrm>
          <a:prstGeom prst="rect">
            <a:avLst/>
          </a:prstGeom>
        </p:spPr>
        <p:txBody>
          <a:bodyPr vert="horz"/>
          <a:lstStyle>
            <a:lvl1pPr algn="l">
              <a:defRPr sz="4000">
                <a:solidFill>
                  <a:schemeClr val="bg1"/>
                </a:solidFill>
                <a:latin typeface="Lucida Bright"/>
                <a:cs typeface="Lucida Bright"/>
              </a:defRPr>
            </a:lvl1pPr>
          </a:lstStyle>
          <a:p>
            <a:r>
              <a:rPr lang="en-US" dirty="0" smtClean="0"/>
              <a:t>Click here to add Presentation Title</a:t>
            </a:r>
            <a:endParaRPr lang="en-US" dirty="0"/>
          </a:p>
        </p:txBody>
      </p:sp>
      <p:sp>
        <p:nvSpPr>
          <p:cNvPr id="6" name="Subtitle 2"/>
          <p:cNvSpPr>
            <a:spLocks noGrp="1"/>
          </p:cNvSpPr>
          <p:nvPr>
            <p:ph type="subTitle" idx="1" hasCustomPrompt="1"/>
          </p:nvPr>
        </p:nvSpPr>
        <p:spPr>
          <a:xfrm>
            <a:off x="845420" y="4454922"/>
            <a:ext cx="4019351" cy="451065"/>
          </a:xfrm>
          <a:prstGeom prst="rect">
            <a:avLst/>
          </a:prstGeom>
        </p:spPr>
        <p:txBody>
          <a:bodyPr/>
          <a:lstStyle>
            <a:lvl1pPr marL="0" indent="0" algn="l">
              <a:buNone/>
              <a:defRPr sz="1800" b="0" i="0">
                <a:solidFill>
                  <a:srgbClr val="FFFFFF"/>
                </a:solidFill>
                <a:latin typeface="Tahoma"/>
                <a:cs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date</a:t>
            </a:r>
            <a:endParaRPr lang="en-US" dirty="0"/>
          </a:p>
        </p:txBody>
      </p:sp>
    </p:spTree>
    <p:extLst>
      <p:ext uri="{BB962C8B-B14F-4D97-AF65-F5344CB8AC3E}">
        <p14:creationId xmlns:p14="http://schemas.microsoft.com/office/powerpoint/2010/main" val="310317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Title 2">
    <p:spTree>
      <p:nvGrpSpPr>
        <p:cNvPr id="1" name=""/>
        <p:cNvGrpSpPr/>
        <p:nvPr/>
      </p:nvGrpSpPr>
      <p:grpSpPr>
        <a:xfrm>
          <a:off x="0" y="0"/>
          <a:ext cx="0" cy="0"/>
          <a:chOff x="0" y="0"/>
          <a:chExt cx="0" cy="0"/>
        </a:xfrm>
      </p:grpSpPr>
      <p:sp>
        <p:nvSpPr>
          <p:cNvPr id="4" name="Rectangle 3"/>
          <p:cNvSpPr/>
          <p:nvPr userDrawn="1"/>
        </p:nvSpPr>
        <p:spPr>
          <a:xfrm>
            <a:off x="0" y="1"/>
            <a:ext cx="9144000" cy="228758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itle 1"/>
          <p:cNvSpPr>
            <a:spLocks noGrp="1"/>
          </p:cNvSpPr>
          <p:nvPr>
            <p:ph type="title" hasCustomPrompt="1"/>
          </p:nvPr>
        </p:nvSpPr>
        <p:spPr>
          <a:xfrm>
            <a:off x="811129" y="787315"/>
            <a:ext cx="7322269" cy="1143000"/>
          </a:xfrm>
          <a:prstGeom prst="rect">
            <a:avLst/>
          </a:prstGeom>
        </p:spPr>
        <p:txBody>
          <a:bodyPr vert="horz"/>
          <a:lstStyle>
            <a:lvl1pPr algn="l">
              <a:defRPr sz="4000">
                <a:solidFill>
                  <a:schemeClr val="bg1"/>
                </a:solidFill>
                <a:latin typeface="Lucida Bright"/>
                <a:cs typeface="Lucida Bright"/>
              </a:defRPr>
            </a:lvl1pPr>
          </a:lstStyle>
          <a:p>
            <a:r>
              <a:rPr lang="en-US" dirty="0" smtClean="0"/>
              <a:t>Click to add Section Title</a:t>
            </a:r>
            <a:endParaRPr lang="en-US" dirty="0"/>
          </a:p>
        </p:txBody>
      </p:sp>
      <p:sp>
        <p:nvSpPr>
          <p:cNvPr id="6" name="Picture Placeholder 5"/>
          <p:cNvSpPr>
            <a:spLocks noGrp="1"/>
          </p:cNvSpPr>
          <p:nvPr>
            <p:ph type="pic" sz="quarter" idx="10"/>
          </p:nvPr>
        </p:nvSpPr>
        <p:spPr>
          <a:xfrm>
            <a:off x="0" y="2289175"/>
            <a:ext cx="9144000" cy="4568825"/>
          </a:xfrm>
          <a:prstGeom prst="rect">
            <a:avLst/>
          </a:prstGeom>
        </p:spPr>
        <p:txBody>
          <a:bodyPr vert="horz"/>
          <a:lstStyle/>
          <a:p>
            <a:endParaRPr lang="en-US" dirty="0"/>
          </a:p>
        </p:txBody>
      </p:sp>
    </p:spTree>
    <p:extLst>
      <p:ext uri="{BB962C8B-B14F-4D97-AF65-F5344CB8AC3E}">
        <p14:creationId xmlns:p14="http://schemas.microsoft.com/office/powerpoint/2010/main" val="2163125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Title 3">
    <p:spTree>
      <p:nvGrpSpPr>
        <p:cNvPr id="1" name=""/>
        <p:cNvGrpSpPr/>
        <p:nvPr/>
      </p:nvGrpSpPr>
      <p:grpSpPr>
        <a:xfrm>
          <a:off x="0" y="0"/>
          <a:ext cx="0" cy="0"/>
          <a:chOff x="0" y="0"/>
          <a:chExt cx="0" cy="0"/>
        </a:xfrm>
      </p:grpSpPr>
      <p:sp>
        <p:nvSpPr>
          <p:cNvPr id="3" name="Rectangle 2"/>
          <p:cNvSpPr/>
          <p:nvPr userDrawn="1"/>
        </p:nvSpPr>
        <p:spPr>
          <a:xfrm>
            <a:off x="3038475" y="-1"/>
            <a:ext cx="6105525" cy="6854825"/>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Picture Placeholder 4"/>
          <p:cNvSpPr>
            <a:spLocks noGrp="1"/>
          </p:cNvSpPr>
          <p:nvPr>
            <p:ph type="pic" sz="quarter" idx="10"/>
          </p:nvPr>
        </p:nvSpPr>
        <p:spPr>
          <a:xfrm>
            <a:off x="0" y="0"/>
            <a:ext cx="3038475" cy="6854825"/>
          </a:xfrm>
          <a:prstGeom prst="rect">
            <a:avLst/>
          </a:prstGeom>
        </p:spPr>
        <p:txBody>
          <a:bodyPr vert="horz"/>
          <a:lstStyle/>
          <a:p>
            <a:endParaRPr lang="en-US" dirty="0"/>
          </a:p>
        </p:txBody>
      </p:sp>
      <p:sp>
        <p:nvSpPr>
          <p:cNvPr id="6" name="Title 1"/>
          <p:cNvSpPr>
            <a:spLocks noGrp="1"/>
          </p:cNvSpPr>
          <p:nvPr>
            <p:ph type="title" hasCustomPrompt="1"/>
          </p:nvPr>
        </p:nvSpPr>
        <p:spPr>
          <a:xfrm>
            <a:off x="3413530" y="1120382"/>
            <a:ext cx="5143191" cy="1143000"/>
          </a:xfrm>
          <a:prstGeom prst="rect">
            <a:avLst/>
          </a:prstGeom>
        </p:spPr>
        <p:txBody>
          <a:bodyPr vert="horz"/>
          <a:lstStyle>
            <a:lvl1pPr algn="l">
              <a:defRPr sz="4000">
                <a:solidFill>
                  <a:schemeClr val="bg1"/>
                </a:solidFill>
                <a:latin typeface="Lucida Bright"/>
                <a:cs typeface="Lucida Bright"/>
              </a:defRPr>
            </a:lvl1pPr>
          </a:lstStyle>
          <a:p>
            <a:r>
              <a:rPr lang="en-US" dirty="0" smtClean="0"/>
              <a:t>Click to add Section Title</a:t>
            </a:r>
            <a:endParaRPr lang="en-US" dirty="0"/>
          </a:p>
        </p:txBody>
      </p:sp>
    </p:spTree>
    <p:extLst>
      <p:ext uri="{BB962C8B-B14F-4D97-AF65-F5344CB8AC3E}">
        <p14:creationId xmlns:p14="http://schemas.microsoft.com/office/powerpoint/2010/main" val="849938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6440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mailto:jonik@cityofmillcreek.com" TargetMode="External"/><Relationship Id="rId2" Type="http://schemas.openxmlformats.org/officeDocument/2006/relationships/notesSlide" Target="../notesSlides/notesSlide74.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hyperlink" Target="http://www.cityofmillcree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29" y="2592060"/>
            <a:ext cx="7717836" cy="1397764"/>
          </a:xfrm>
        </p:spPr>
        <p:txBody>
          <a:bodyPr/>
          <a:lstStyle/>
          <a:p>
            <a:r>
              <a:rPr lang="en-US" dirty="0" smtClean="0"/>
              <a:t>Council-Manager Form of Government</a:t>
            </a:r>
            <a:endParaRPr lang="en-US" dirty="0"/>
          </a:p>
        </p:txBody>
      </p:sp>
      <p:sp>
        <p:nvSpPr>
          <p:cNvPr id="3" name="Subtitle 2"/>
          <p:cNvSpPr>
            <a:spLocks noGrp="1"/>
          </p:cNvSpPr>
          <p:nvPr>
            <p:ph type="subTitle" idx="1"/>
          </p:nvPr>
        </p:nvSpPr>
        <p:spPr>
          <a:xfrm>
            <a:off x="845420" y="5620176"/>
            <a:ext cx="4019351" cy="451065"/>
          </a:xfrm>
        </p:spPr>
        <p:txBody>
          <a:bodyPr/>
          <a:lstStyle/>
          <a:p>
            <a:r>
              <a:rPr lang="en-US" dirty="0" smtClean="0"/>
              <a:t>January 2, 2018</a:t>
            </a:r>
            <a:endParaRPr lang="en-US" dirty="0"/>
          </a:p>
        </p:txBody>
      </p:sp>
      <p:sp>
        <p:nvSpPr>
          <p:cNvPr id="6" name="Title 1"/>
          <p:cNvSpPr txBox="1">
            <a:spLocks/>
          </p:cNvSpPr>
          <p:nvPr/>
        </p:nvSpPr>
        <p:spPr>
          <a:xfrm>
            <a:off x="845420" y="4222412"/>
            <a:ext cx="7717836" cy="1397764"/>
          </a:xfrm>
          <a:prstGeom prst="rect">
            <a:avLst/>
          </a:prstGeom>
        </p:spPr>
        <p:txBody>
          <a:bodyPr vert="horz"/>
          <a:lstStyle>
            <a:lvl1pPr algn="l" defTabSz="457200" rtl="0" eaLnBrk="1" latinLnBrk="0" hangingPunct="1">
              <a:spcBef>
                <a:spcPct val="0"/>
              </a:spcBef>
              <a:buNone/>
              <a:defRPr sz="4000" kern="1200">
                <a:solidFill>
                  <a:schemeClr val="bg1"/>
                </a:solidFill>
                <a:latin typeface="Lucida Bright"/>
                <a:ea typeface="+mj-ea"/>
                <a:cs typeface="Lucida Bright"/>
              </a:defRPr>
            </a:lvl1pPr>
          </a:lstStyle>
          <a:p>
            <a:r>
              <a:rPr lang="en-US" sz="3200" i="1" dirty="0" smtClean="0"/>
              <a:t>Keys to Building a Successful </a:t>
            </a:r>
            <a:br>
              <a:rPr lang="en-US" sz="3200" i="1" dirty="0" smtClean="0"/>
            </a:br>
            <a:r>
              <a:rPr lang="en-US" sz="3200" i="1" dirty="0" smtClean="0"/>
              <a:t>Council-Manager Relationship</a:t>
            </a:r>
            <a:endParaRPr lang="en-US" sz="3200" i="1" dirty="0"/>
          </a:p>
        </p:txBody>
      </p:sp>
      <p:sp>
        <p:nvSpPr>
          <p:cNvPr id="4" name="TextBox 3"/>
          <p:cNvSpPr txBox="1"/>
          <p:nvPr/>
        </p:nvSpPr>
        <p:spPr>
          <a:xfrm>
            <a:off x="6934200" y="6366578"/>
            <a:ext cx="1981200" cy="369332"/>
          </a:xfrm>
          <a:prstGeom prst="rect">
            <a:avLst/>
          </a:prstGeom>
          <a:noFill/>
        </p:spPr>
        <p:txBody>
          <a:bodyPr wrap="square" rtlCol="0">
            <a:spAutoFit/>
          </a:bodyPr>
          <a:lstStyle/>
          <a:p>
            <a:pPr algn="r"/>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Source: ICMA</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9503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922213"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ideal Council-CM relationship exists when:</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shows respect for all members of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Council.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ensures that Council is always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well-briefed.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is sensitive to the stresses placed on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Council by the public.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seeks to assist Council in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achieving its priorities.  </a:t>
            </a:r>
          </a:p>
          <a:p>
            <a:pPr marL="285750" indent="-285750">
              <a:spcAft>
                <a:spcPts val="12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928466" cy="718231"/>
          </a:xfrm>
        </p:spPr>
        <p:txBody>
          <a:bodyPr/>
          <a:lstStyle/>
          <a:p>
            <a:pPr algn="l"/>
            <a:r>
              <a:rPr lang="en-US" sz="4000" b="1" dirty="0" smtClean="0">
                <a:solidFill>
                  <a:schemeClr val="accent1">
                    <a:lumMod val="75000"/>
                  </a:schemeClr>
                </a:solidFill>
                <a:latin typeface="Lucida Bright" panose="02040602050505020304" pitchFamily="18" charset="0"/>
              </a:rPr>
              <a:t>What is the ideal?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8607279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922213"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ideal Council-CM relationship exists when:</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shows respect for his/her senior staff without abdicating the CM’s role.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defends his/her staff in face of any criticism.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Regular discussions take place regarding this critical relationship. </a:t>
            </a:r>
          </a:p>
        </p:txBody>
      </p:sp>
      <p:sp>
        <p:nvSpPr>
          <p:cNvPr id="11" name="Subtitle 3"/>
          <p:cNvSpPr>
            <a:spLocks noGrp="1"/>
          </p:cNvSpPr>
          <p:nvPr>
            <p:ph type="subTitle" idx="1"/>
          </p:nvPr>
        </p:nvSpPr>
        <p:spPr>
          <a:xfrm>
            <a:off x="845420" y="614160"/>
            <a:ext cx="7928466" cy="718231"/>
          </a:xfrm>
        </p:spPr>
        <p:txBody>
          <a:bodyPr/>
          <a:lstStyle/>
          <a:p>
            <a:pPr algn="l"/>
            <a:r>
              <a:rPr lang="en-US" sz="4000" b="1" dirty="0" smtClean="0">
                <a:solidFill>
                  <a:schemeClr val="accent1">
                    <a:lumMod val="75000"/>
                  </a:schemeClr>
                </a:solidFill>
                <a:latin typeface="Lucida Bright" panose="02040602050505020304" pitchFamily="18" charset="0"/>
              </a:rPr>
              <a:t>What is the ideal?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24715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922213"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ideal Council-CM relationship exists when:</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&amp; management work jointly on setting real priorities and see these as jointly owned.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Every opportunity is seized to exhibit Council-CM relationship to the public and key audiences. </a:t>
            </a:r>
          </a:p>
          <a:p>
            <a:pPr marL="285750" indent="-285750">
              <a:spcAft>
                <a:spcPts val="12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928466" cy="718231"/>
          </a:xfrm>
        </p:spPr>
        <p:txBody>
          <a:bodyPr/>
          <a:lstStyle/>
          <a:p>
            <a:pPr algn="l"/>
            <a:r>
              <a:rPr lang="en-US" sz="4000" b="1" dirty="0" smtClean="0">
                <a:solidFill>
                  <a:schemeClr val="accent1">
                    <a:lumMod val="75000"/>
                  </a:schemeClr>
                </a:solidFill>
                <a:latin typeface="Lucida Bright" panose="02040602050505020304" pitchFamily="18" charset="0"/>
              </a:rPr>
              <a:t>What is the ideal?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374353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29" y="787315"/>
            <a:ext cx="7636185" cy="1143000"/>
          </a:xfrm>
        </p:spPr>
        <p:txBody>
          <a:bodyPr/>
          <a:lstStyle/>
          <a:p>
            <a:r>
              <a:rPr lang="en-US" dirty="0" smtClean="0"/>
              <a:t>The expectations of a Council</a:t>
            </a:r>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 b="35"/>
          <a:stretch>
            <a:fillRect/>
          </a:stretch>
        </p:blipFill>
        <p:spPr/>
      </p:pic>
    </p:spTree>
    <p:extLst>
      <p:ext uri="{BB962C8B-B14F-4D97-AF65-F5344CB8AC3E}">
        <p14:creationId xmlns:p14="http://schemas.microsoft.com/office/powerpoint/2010/main" val="1685273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2" y="1709057"/>
            <a:ext cx="7693613" cy="44329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Sensitivity to those who are new to the world of governance.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Expressed support for those elected to govern; commitment to “their” agenda.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Immediate outline of a comprehensive orientation process; build in sufficient “ownership” by new Council.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Advice on how to fully surface “their” agenda.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Subtitle 3"/>
          <p:cNvSpPr>
            <a:spLocks noGrp="1"/>
          </p:cNvSpPr>
          <p:nvPr>
            <p:ph type="subTitle" idx="1"/>
          </p:nvPr>
        </p:nvSpPr>
        <p:spPr>
          <a:xfrm>
            <a:off x="851673" y="331131"/>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What a governing body expects:</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156956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15</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861457"/>
            <a:ext cx="7018337" cy="42805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Information on business planning &amp; budget process.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Sense of “this is your term; we are here to help make this successful for you.”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Advice on what potential conflicts exist.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Adherence to the power/control levers of the Council.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Advice on “where can we add value?”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Subtitle 3"/>
          <p:cNvSpPr>
            <a:spLocks noGrp="1"/>
          </p:cNvSpPr>
          <p:nvPr>
            <p:ph type="subTitle" idx="1"/>
          </p:nvPr>
        </p:nvSpPr>
        <p:spPr>
          <a:xfrm>
            <a:off x="851673" y="331131"/>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What a governing body expects: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869139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872343"/>
            <a:ext cx="7018337" cy="426969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full picture; advance notice of emerging issues; follow up issues and Council decisions.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Equal treatment for all Councilmembers.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Courteous relationships with the public.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Support for tough decisions.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2" name="Subtitle 3"/>
          <p:cNvSpPr>
            <a:spLocks noGrp="1"/>
          </p:cNvSpPr>
          <p:nvPr>
            <p:ph type="subTitle" idx="1"/>
          </p:nvPr>
        </p:nvSpPr>
        <p:spPr>
          <a:xfrm>
            <a:off x="851673" y="331131"/>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What a governing body expects: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188845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Legislative responsibilities and powers.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Public representation.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vision, goals and priorities.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Operational/capital budgets</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r>
          </a:p>
          <a:p>
            <a:pPr marL="457200" indent="-457200">
              <a:spcAft>
                <a:spcPts val="18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Policies/bylaws/resolutions. </a:t>
            </a:r>
          </a:p>
          <a:p>
            <a:pPr marL="457200" indent="-457200">
              <a:spcAft>
                <a:spcPts val="18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Relationship to CM.</a:t>
            </a:r>
          </a:p>
          <a:p>
            <a:pPr marL="457200" indent="-457200">
              <a:spcAft>
                <a:spcPts val="18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Governance system.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Levers of power </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839639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and responsibilities of the City Manager </a:t>
            </a:r>
            <a:endParaRPr lang="en-US" dirty="0"/>
          </a:p>
        </p:txBody>
      </p:sp>
      <p:pic>
        <p:nvPicPr>
          <p:cNvPr id="2050" name="Picture 2" descr="https://pilbox.themuse.com/image.jpg?url=https%3A%2F%2Fassets.themuse.com%2Fuploaded%2Fattachments%2F14951.jpg%3Fv%3DNone&amp;h=367"/>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033" r="103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939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19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Acts as policy advisor to Council; ensures advice is presented on all policy issues (i.e. any matter that is business on Council’s agenda).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Ensures that action is taken promptly by the administration on all Council decisions; ensures implementation of policies/programs.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Monitors the system.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Key roles of the CM</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82400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3530" y="1120382"/>
            <a:ext cx="5143191" cy="3146818"/>
          </a:xfrm>
        </p:spPr>
        <p:txBody>
          <a:bodyPr/>
          <a:lstStyle/>
          <a:p>
            <a:pPr algn="ctr"/>
            <a:r>
              <a:rPr lang="en-US" dirty="0" smtClean="0"/>
              <a:t>“The single biggest problem in communication is the illusion that it has taken place.” </a:t>
            </a:r>
            <a:br>
              <a:rPr lang="en-US" dirty="0" smtClean="0"/>
            </a:br>
            <a:r>
              <a:rPr lang="en-US" dirty="0"/>
              <a:t/>
            </a:r>
            <a:br>
              <a:rPr lang="en-US" dirty="0"/>
            </a:br>
            <a:r>
              <a:rPr lang="en-US" i="1" dirty="0" smtClean="0"/>
              <a:t>George Bernard Shaw, Irish writer</a:t>
            </a:r>
            <a:endParaRPr lang="en-US" i="1" dirty="0"/>
          </a:p>
        </p:txBody>
      </p:sp>
      <p:pic>
        <p:nvPicPr>
          <p:cNvPr id="1026" name="Picture 2" descr="iStock_000049266740_Medium-56b097713df78cf772cfe49f"/>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33868" r="33868"/>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2452811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Guides, motivates, disciplines management; delegates.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Ensures that advice to Council and decisions by Council are within the Council’s jurisdiction and legal capacity to act.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Provides a sense of quality control of advice up &amp; action down.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Key roles of the CM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83989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Works at building partnerships with his/her colleagues in the region.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Performs all duties set out in ordinance, bylaws, resolutions.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Key roles of the CM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1141817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Spheres of competency </a:t>
            </a:r>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1480" b="21480"/>
          <a:stretch>
            <a:fillRect/>
          </a:stretch>
        </p:blipFill>
        <p:spPr/>
      </p:pic>
    </p:spTree>
    <p:extLst>
      <p:ext uri="{BB962C8B-B14F-4D97-AF65-F5344CB8AC3E}">
        <p14:creationId xmlns:p14="http://schemas.microsoft.com/office/powerpoint/2010/main" val="36520755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Assistance to Council in understanding its governance role.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Relationship building with the Council.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Policy advice and leadership on key issues.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Fiscal management/business planning. </a:t>
            </a:r>
          </a:p>
        </p:txBody>
      </p:sp>
      <p:sp>
        <p:nvSpPr>
          <p:cNvPr id="11" name="Subtitle 3"/>
          <p:cNvSpPr>
            <a:spLocks noGrp="1"/>
          </p:cNvSpPr>
          <p:nvPr>
            <p:ph type="subTitle" idx="1"/>
          </p:nvPr>
        </p:nvSpPr>
        <p:spPr>
          <a:xfrm>
            <a:off x="845420" y="614160"/>
            <a:ext cx="8298580" cy="718231"/>
          </a:xfrm>
        </p:spPr>
        <p:txBody>
          <a:bodyPr/>
          <a:lstStyle/>
          <a:p>
            <a:pPr algn="l"/>
            <a:r>
              <a:rPr lang="en-US" sz="4000" b="1" dirty="0" smtClean="0">
                <a:solidFill>
                  <a:schemeClr val="accent1">
                    <a:lumMod val="75000"/>
                  </a:schemeClr>
                </a:solidFill>
                <a:latin typeface="Lucida Bright" panose="02040602050505020304" pitchFamily="18" charset="0"/>
              </a:rPr>
              <a:t>CM spheres of competency</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773132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915886"/>
            <a:ext cx="7018337" cy="422615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Discharge of all legal requirements. </a:t>
            </a:r>
          </a:p>
          <a:p>
            <a:pPr marL="457200" indent="-45720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Development of community relationships. </a:t>
            </a:r>
          </a:p>
          <a:p>
            <a:pPr marL="457200" indent="-457200">
              <a:spcAft>
                <a:spcPts val="18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Leadership of the administration team. </a:t>
            </a:r>
          </a:p>
          <a:p>
            <a:pPr>
              <a:spcAft>
                <a:spcPts val="1800"/>
              </a:spcAft>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8298580" cy="718231"/>
          </a:xfrm>
        </p:spPr>
        <p:txBody>
          <a:bodyPr/>
          <a:lstStyle/>
          <a:p>
            <a:pPr algn="l"/>
            <a:r>
              <a:rPr lang="en-US" sz="4000" b="1" dirty="0" smtClean="0">
                <a:solidFill>
                  <a:schemeClr val="accent1">
                    <a:lumMod val="75000"/>
                  </a:schemeClr>
                </a:solidFill>
                <a:latin typeface="Lucida Bright" panose="02040602050505020304" pitchFamily="18" charset="0"/>
              </a:rPr>
              <a:t>CM spheres of competency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590065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29" y="3320143"/>
            <a:ext cx="7717836" cy="996252"/>
          </a:xfrm>
        </p:spPr>
        <p:txBody>
          <a:bodyPr/>
          <a:lstStyle/>
          <a:p>
            <a:r>
              <a:rPr lang="en-US" dirty="0" smtClean="0"/>
              <a:t>Why do Council-CM relationships fail; do we understand the areas wherein failure is most frequent? </a:t>
            </a:r>
            <a:endParaRPr lang="en-US" dirty="0"/>
          </a:p>
        </p:txBody>
      </p:sp>
      <p:sp>
        <p:nvSpPr>
          <p:cNvPr id="4" name="Rectangle 3"/>
          <p:cNvSpPr/>
          <p:nvPr/>
        </p:nvSpPr>
        <p:spPr>
          <a:xfrm>
            <a:off x="1" y="-393"/>
            <a:ext cx="9143999" cy="2800767"/>
          </a:xfrm>
          <a:prstGeom prst="rect">
            <a:avLst/>
          </a:prstGeom>
          <a:solidFill>
            <a:schemeClr val="bg1"/>
          </a:solidFill>
        </p:spPr>
        <p:txBody>
          <a:bodyPr wrap="square">
            <a:spAutoFit/>
          </a:bodyPr>
          <a:lstStyle/>
          <a:p>
            <a:pPr algn="ctr"/>
            <a:endParaRPr lang="en-US" sz="4400" b="1" dirty="0" smtClean="0">
              <a:solidFill>
                <a:schemeClr val="accent1">
                  <a:lumMod val="75000"/>
                </a:schemeClr>
              </a:solidFill>
              <a:latin typeface="Lucida Bright" panose="02040602050505020304" pitchFamily="18" charset="0"/>
            </a:endParaRPr>
          </a:p>
          <a:p>
            <a:pPr algn="ctr"/>
            <a:r>
              <a:rPr lang="en-US" sz="4400" b="1" dirty="0" smtClean="0">
                <a:solidFill>
                  <a:schemeClr val="accent1">
                    <a:lumMod val="75000"/>
                  </a:schemeClr>
                </a:solidFill>
                <a:latin typeface="Lucida Bright" panose="02040602050505020304" pitchFamily="18" charset="0"/>
              </a:rPr>
              <a:t>The reasons </a:t>
            </a:r>
            <a:br>
              <a:rPr lang="en-US" sz="4400" b="1" dirty="0" smtClean="0">
                <a:solidFill>
                  <a:schemeClr val="accent1">
                    <a:lumMod val="75000"/>
                  </a:schemeClr>
                </a:solidFill>
                <a:latin typeface="Lucida Bright" panose="02040602050505020304" pitchFamily="18" charset="0"/>
              </a:rPr>
            </a:br>
            <a:r>
              <a:rPr lang="en-US" sz="4400" b="1" dirty="0" smtClean="0">
                <a:solidFill>
                  <a:schemeClr val="accent1">
                    <a:lumMod val="75000"/>
                  </a:schemeClr>
                </a:solidFill>
                <a:latin typeface="Lucida Bright" panose="02040602050505020304" pitchFamily="18" charset="0"/>
              </a:rPr>
              <a:t>for failure.</a:t>
            </a:r>
          </a:p>
          <a:p>
            <a:pPr algn="ctr"/>
            <a:endParaRPr lang="en-US" sz="4400" dirty="0"/>
          </a:p>
        </p:txBody>
      </p:sp>
    </p:spTree>
    <p:extLst>
      <p:ext uri="{BB962C8B-B14F-4D97-AF65-F5344CB8AC3E}">
        <p14:creationId xmlns:p14="http://schemas.microsoft.com/office/powerpoint/2010/main" val="20482656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Relationship building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Lack of attention to relationship building with the Council.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Misplaced roles.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Impact of a leadership vacuum.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Absence of respect &amp; maturity. </a:t>
            </a:r>
          </a:p>
        </p:txBody>
      </p:sp>
      <p:sp>
        <p:nvSpPr>
          <p:cNvPr id="11" name="Subtitle 3"/>
          <p:cNvSpPr>
            <a:spLocks noGrp="1"/>
          </p:cNvSpPr>
          <p:nvPr>
            <p:ph type="subTitle" idx="1"/>
          </p:nvPr>
        </p:nvSpPr>
        <p:spPr>
          <a:xfrm>
            <a:off x="845420" y="614160"/>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City Managers</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288224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894114"/>
            <a:ext cx="7682727" cy="42479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2"/>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Managing Change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Lack of preparation for a new Council.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Limited guidance to Council’s strategic agenda.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Lack of concern re: Linkage of administrative agenda with political priorities. </a:t>
            </a:r>
          </a:p>
        </p:txBody>
      </p:sp>
      <p:sp>
        <p:nvSpPr>
          <p:cNvPr id="11" name="Subtitle 3"/>
          <p:cNvSpPr>
            <a:spLocks noGrp="1"/>
          </p:cNvSpPr>
          <p:nvPr>
            <p:ph type="subTitle" idx="1"/>
          </p:nvPr>
        </p:nvSpPr>
        <p:spPr>
          <a:xfrm>
            <a:off x="845420" y="614160"/>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City Managers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009412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28</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32857"/>
            <a:ext cx="8062753" cy="45091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Managing a team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Setting the right tone for the senior management team.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Stating principles and expectations clearly.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Recruiting the best.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Providing encouragement to blended teams. </a:t>
            </a:r>
          </a:p>
          <a:p>
            <a:pPr marL="863600" indent="-514350">
              <a:spcAft>
                <a:spcPts val="18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Living out the example. </a:t>
            </a: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City Managers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01161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29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32857"/>
            <a:ext cx="7519441" cy="450918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Managing the basics of good management</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Communication stressed.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Management meetings well-planned.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Training &amp; development emphasized.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Planning performance measurement.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Engaging in cross-organizational business planning</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City Managers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944333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Why is this important?</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Why is this such an issue?</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 is the deal?</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Expectations of Council</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Roles/Responsibilities</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Spheres of competency</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Reasons for failure</a:t>
            </a:r>
          </a:p>
          <a:p>
            <a:pPr marL="342900" indent="-3429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Recipe for success</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Agenda</a:t>
            </a:r>
            <a:endParaRPr lang="en-US" sz="4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7824012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12279" y="2351314"/>
            <a:ext cx="7519441" cy="379072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9250" algn="ctr">
              <a:spcAft>
                <a:spcPts val="1800"/>
              </a:spcAft>
            </a:pPr>
            <a:r>
              <a:rPr lang="en-US" sz="36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They don’t have any failures; they’re elected to always be right! </a:t>
            </a: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a Council</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883670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502229"/>
            <a:ext cx="7573870" cy="46398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 recognizing or caring that the relationship requires both partners.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 being cognizant that the relationship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 a partnership, a two-way street.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Seeing their CM as an executive assistant and not as a chief executive officer. </a:t>
            </a: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a Council </a:t>
            </a:r>
            <a:r>
              <a:rPr lang="en-US" sz="2000" b="1" dirty="0" smtClean="0">
                <a:solidFill>
                  <a:schemeClr val="accent1">
                    <a:lumMod val="75000"/>
                  </a:schemeClr>
                </a:solidFill>
                <a:latin typeface="Lucida Bright" panose="02040602050505020304" pitchFamily="18" charset="0"/>
              </a:rPr>
              <a:t>(continued</a:t>
            </a:r>
            <a:r>
              <a:rPr lang="en-US" sz="2000" b="1" dirty="0">
                <a:solidFill>
                  <a:schemeClr val="accent1">
                    <a:lumMod val="75000"/>
                  </a:schemeClr>
                </a:solidFill>
                <a:latin typeface="Lucida Bright" panose="02040602050505020304" pitchFamily="18" charset="0"/>
              </a:rPr>
              <a:t>)</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3732696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502229"/>
            <a:ext cx="7573870" cy="46398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Presuming that the legislation and contractual obligations can be overlooked or discarded at the whim of Council.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Mistakenly believing that a good businessman could do the job.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Playing up to a favorite staff member or department head. </a:t>
            </a: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a Council </a:t>
            </a:r>
            <a:r>
              <a:rPr lang="en-US" sz="2000" b="1" dirty="0" smtClean="0">
                <a:solidFill>
                  <a:schemeClr val="accent1">
                    <a:lumMod val="75000"/>
                  </a:schemeClr>
                </a:solidFill>
                <a:latin typeface="Lucida Bright" panose="02040602050505020304" pitchFamily="18" charset="0"/>
              </a:rPr>
              <a:t>(continued</a:t>
            </a:r>
            <a:r>
              <a:rPr lang="en-US" sz="2000" b="1" dirty="0">
                <a:solidFill>
                  <a:schemeClr val="accent1">
                    <a:lumMod val="75000"/>
                  </a:schemeClr>
                </a:solidFill>
                <a:latin typeface="Lucida Bright" panose="02040602050505020304" pitchFamily="18" charset="0"/>
              </a:rPr>
              <a:t>)</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7498134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502229"/>
            <a:ext cx="7573870" cy="463980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 understanding the value or importance of going through the CM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 access information or action. </a:t>
            </a:r>
          </a:p>
          <a:p>
            <a:pPr marL="863600"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Seeking a friendship with the CM instead of a professional relationship.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Failures of a Council </a:t>
            </a:r>
            <a:r>
              <a:rPr lang="en-US" sz="2000" b="1" dirty="0" smtClean="0">
                <a:solidFill>
                  <a:schemeClr val="accent1">
                    <a:lumMod val="75000"/>
                  </a:schemeClr>
                </a:solidFill>
                <a:latin typeface="Lucida Bright" panose="02040602050505020304" pitchFamily="18" charset="0"/>
              </a:rPr>
              <a:t>(continued</a:t>
            </a:r>
            <a:r>
              <a:rPr lang="en-US" sz="2000" b="1" dirty="0">
                <a:solidFill>
                  <a:schemeClr val="accent1">
                    <a:lumMod val="75000"/>
                  </a:schemeClr>
                </a:solidFill>
                <a:latin typeface="Lucida Bright" panose="02040602050505020304" pitchFamily="18" charset="0"/>
              </a:rPr>
              <a:t>)</a:t>
            </a: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66710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129" y="3320143"/>
            <a:ext cx="7717836" cy="996252"/>
          </a:xfrm>
        </p:spPr>
        <p:txBody>
          <a:bodyPr/>
          <a:lstStyle/>
          <a:p>
            <a:r>
              <a:rPr lang="en-US" dirty="0" smtClean="0"/>
              <a:t>Principles, Philosophy, Practices, Protocols, Policies. </a:t>
            </a:r>
            <a:endParaRPr lang="en-US" dirty="0"/>
          </a:p>
        </p:txBody>
      </p:sp>
      <p:sp>
        <p:nvSpPr>
          <p:cNvPr id="4" name="Rectangle 3"/>
          <p:cNvSpPr/>
          <p:nvPr/>
        </p:nvSpPr>
        <p:spPr>
          <a:xfrm>
            <a:off x="1" y="-393"/>
            <a:ext cx="9143999" cy="2800767"/>
          </a:xfrm>
          <a:prstGeom prst="rect">
            <a:avLst/>
          </a:prstGeom>
          <a:solidFill>
            <a:schemeClr val="bg1"/>
          </a:solidFill>
        </p:spPr>
        <p:txBody>
          <a:bodyPr wrap="square">
            <a:spAutoFit/>
          </a:bodyPr>
          <a:lstStyle/>
          <a:p>
            <a:pPr algn="ctr"/>
            <a:endParaRPr lang="en-US" sz="4400" b="1" dirty="0" smtClean="0">
              <a:solidFill>
                <a:schemeClr val="accent1">
                  <a:lumMod val="75000"/>
                </a:schemeClr>
              </a:solidFill>
              <a:latin typeface="Lucida Bright" panose="02040602050505020304" pitchFamily="18" charset="0"/>
            </a:endParaRPr>
          </a:p>
          <a:p>
            <a:pPr algn="ctr"/>
            <a:r>
              <a:rPr lang="en-US" sz="4400" b="1" dirty="0" smtClean="0">
                <a:solidFill>
                  <a:schemeClr val="accent1">
                    <a:lumMod val="75000"/>
                  </a:schemeClr>
                </a:solidFill>
                <a:latin typeface="Lucida Bright" panose="02040602050505020304" pitchFamily="18" charset="0"/>
              </a:rPr>
              <a:t>Building the Council-CM </a:t>
            </a:r>
            <a:br>
              <a:rPr lang="en-US" sz="4400" b="1" dirty="0" smtClean="0">
                <a:solidFill>
                  <a:schemeClr val="accent1">
                    <a:lumMod val="75000"/>
                  </a:schemeClr>
                </a:solidFill>
                <a:latin typeface="Lucida Bright" panose="02040602050505020304" pitchFamily="18" charset="0"/>
              </a:rPr>
            </a:br>
            <a:r>
              <a:rPr lang="en-US" sz="4400" b="1" dirty="0" smtClean="0">
                <a:solidFill>
                  <a:schemeClr val="accent1">
                    <a:lumMod val="75000"/>
                  </a:schemeClr>
                </a:solidFill>
                <a:latin typeface="Lucida Bright" panose="02040602050505020304" pitchFamily="18" charset="0"/>
              </a:rPr>
              <a:t>team: one plank at a time. </a:t>
            </a:r>
          </a:p>
          <a:p>
            <a:pPr algn="ctr"/>
            <a:endParaRPr lang="en-US" sz="4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8283" y="5475514"/>
            <a:ext cx="1337120" cy="1095324"/>
          </a:xfrm>
          <a:prstGeom prst="rect">
            <a:avLst/>
          </a:prstGeom>
        </p:spPr>
      </p:pic>
    </p:spTree>
    <p:extLst>
      <p:ext uri="{BB962C8B-B14F-4D97-AF65-F5344CB8AC3E}">
        <p14:creationId xmlns:p14="http://schemas.microsoft.com/office/powerpoint/2010/main" val="3398809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35</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Trust in the word of each other. </a:t>
            </a:r>
          </a:p>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the “one employee” principle. </a:t>
            </a:r>
          </a:p>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Concurrent information. </a:t>
            </a:r>
          </a:p>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Personal relationship to the CM. </a:t>
            </a:r>
          </a:p>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Complaints about behavior of a Councilmember.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Key principles</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464459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 surprises. </a:t>
            </a:r>
          </a:p>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Current skill development. </a:t>
            </a:r>
          </a:p>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Regular briefing of all Councilmembers. </a:t>
            </a:r>
          </a:p>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Monitoring/updating the council “agenda.” </a:t>
            </a:r>
          </a:p>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Urgency of action; cohesion of spirit.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Key principles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109546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each other</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the advice of the CM and his/her team.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that they work in a very difficult environment.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Philosophy  </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159077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38</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2"/>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Understand that each has different ideas, styles, and talents.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Understand that we bring differing gifts to the table.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Appreciate that this will lead to construction tension.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a:solidFill>
                  <a:schemeClr val="accent1">
                    <a:lumMod val="75000"/>
                  </a:schemeClr>
                </a:solidFill>
                <a:latin typeface="Lucida Bright" panose="02040602050505020304" pitchFamily="18" charset="0"/>
              </a:rPr>
              <a:t>Philosophy </a:t>
            </a:r>
            <a:r>
              <a:rPr lang="en-US" sz="2000" b="1" dirty="0">
                <a:solidFill>
                  <a:schemeClr val="accent1">
                    <a:lumMod val="75000"/>
                  </a:schemeClr>
                </a:solidFill>
                <a:latin typeface="Lucida Bright" panose="02040602050505020304" pitchFamily="18" charset="0"/>
              </a:rPr>
              <a:t>(continued)</a:t>
            </a:r>
          </a:p>
          <a:p>
            <a:pPr algn="l"/>
            <a:r>
              <a:rPr lang="en-US" sz="4000" b="1" dirty="0" smtClean="0">
                <a:solidFill>
                  <a:schemeClr val="accent1">
                    <a:lumMod val="75000"/>
                  </a:schemeClr>
                </a:solidFill>
                <a:latin typeface="Lucida Bright" panose="02040602050505020304" pitchFamily="18" charset="0"/>
              </a:rPr>
              <a:t> </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135352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39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Develop comfort disagreeing on the issues.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Administrators do NOT see the world as elected officials do.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Elected officials see what is publicly popular; not necessarily logical or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sound from a business perspective.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Philosophy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699077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83512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sets the policy tone; governance policies critical to its effective leadership.</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sets administrative tone: mentors the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style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expected of his/her administration.</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mutual roles is critical; council agrees to certain protocols/</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non-interference. </a:t>
            </a: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285750" indent="-285750">
              <a:spcAft>
                <a:spcPts val="1200"/>
              </a:spcAft>
              <a:buFont typeface="Arial" panose="020B0604020202020204" pitchFamily="34" charset="0"/>
              <a:buChar char="•"/>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&amp; CM understand the significance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of </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their relationship to organization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&amp; </a:t>
            </a: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 community.</a:t>
            </a:r>
          </a:p>
          <a:p>
            <a:pPr marL="285750" indent="-285750">
              <a:spcAft>
                <a:spcPts val="12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spcAft>
                <a:spcPts val="1200"/>
              </a:spcAft>
            </a:pP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Why is this important?</a:t>
            </a:r>
            <a:endParaRPr lang="en-US" sz="4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836921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Understand that Council &amp; management will have concern for different priorities but can share in a common vision.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Administrators think in terms of “their projects, their departments.”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Council should think in terms of “their municipality’s” future.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Philosophy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3571717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the rules.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Cooperation is not possible without mutual respect for the rules.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These rules are enforced for all.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Philosophy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286164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Desire to serve the public.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This one factor ought to unite Council and their administrations. </a:t>
            </a:r>
          </a:p>
          <a:p>
            <a:pPr marL="13208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Whatever is done should be viewed through this lens.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Philosophy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74758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4" y="1600200"/>
            <a:ext cx="7573870" cy="4541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Mayor/manager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meetings.</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Council/manager briefings</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Joint strategic/business planning. </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Media releases (Mayor, Council). </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Public meetings.  </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Annual performance reviews. </a:t>
            </a:r>
          </a:p>
          <a:p>
            <a:pPr marL="808038"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CM role.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472646"/>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Practices</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2104204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230086"/>
            <a:ext cx="8338535"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Council-CM protocol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will treat the CM and his/her staff with respect in all Council and committee meetings.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CM will be advised of any requests to his/her administration by Councilmembers for information.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Any access to the administration by members of the Council will be limited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 the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333862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45</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230086"/>
            <a:ext cx="8338535"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2"/>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Relationship to CM &amp; Management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agree to respect the apolitical nature of the office of the CM and to receive his/her advice as being in the perceived best interests of the City.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will respectfully listen to comments in response to questions posed at Council meetings and will ensure that the CM is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accorded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respectful audience.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203598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2" y="1230086"/>
            <a:ext cx="7661030"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Treatment of the senior administration</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We agree to respect the apolitical nature of our senior staff and will treat their advice and reports with respect. We will not knowingly or willfully interfere with their work but will coordinate any of our concerns as a Council through the office of the CM.</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8" name="Picture 7"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15794585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230086"/>
            <a:ext cx="7859485"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Advice to the Council.</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All reports to the Council will include a recommendation by the CM.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CM will endeavor to keep the Council informed on the salient background of all key issues facing the City.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Issues for which management does not have clear policy, guidance will be prioritized for policy development.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2997570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48</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230086"/>
            <a:ext cx="7661031"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Primacy of policy.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Current approved policies will always be followed until changes approved by the Council.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Any communication of the policies of the City to external audiences will be referred to the CM.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Council may at any time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request a review of current policy.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32064883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49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230086"/>
            <a:ext cx="7859486" cy="4726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6"/>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Requests for information.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Responses to such requests for information from the administration copied to all members of Council and CM.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Management is not expected to know the answers to all questions; but expected to review and report back to the Council at the first opportunity.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1181897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an issue? </a:t>
            </a:r>
            <a:endParaRPr lang="en-US"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 b="35"/>
          <a:stretch>
            <a:fillRect/>
          </a:stretch>
        </p:blipFill>
        <p:spPr/>
      </p:pic>
    </p:spTree>
    <p:extLst>
      <p:ext uri="{BB962C8B-B14F-4D97-AF65-F5344CB8AC3E}">
        <p14:creationId xmlns:p14="http://schemas.microsoft.com/office/powerpoint/2010/main" val="935801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328058"/>
            <a:ext cx="7456715" cy="46289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7"/>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Responsibility of CM</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Any blame for the mistakes by administration will be accepted by the CM and/or Council as applicable.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1272969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328058"/>
            <a:ext cx="7881258" cy="46289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8"/>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Public Profile.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Disparaging remarks with regard to the Council or administration will not be tolerated.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Any contact between the Council &amp; admin that appears to be other than respectful will be reported to the Mayor and CM.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10844744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1" y="1328058"/>
            <a:ext cx="7783286" cy="46289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All Council and staff members will be conscious of the need for adherence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 Council protocols in any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e-mail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exchanges.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All Council and staff members will be aware of the need to show respect to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public.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18649069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555170" y="1328058"/>
            <a:ext cx="7968344" cy="462892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863600" indent="-514350">
              <a:spcAft>
                <a:spcPts val="1800"/>
              </a:spcAft>
              <a:buFont typeface="+mj-lt"/>
              <a:buAutoNum type="arabicPeriod" startAt="9"/>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each other in Chambers.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will treat each other with respect in Council Chambers. During the course of meetings, proper titles will be used. </a:t>
            </a:r>
          </a:p>
          <a:p>
            <a:pPr marL="1092200" lvl="1" indent="-514350">
              <a:spcAft>
                <a:spcPts val="18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When another member of Council is speaking, respect will be shown by the other members of Council who will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not interrupt the member speaking.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863600" indent="-514350">
              <a:spcAft>
                <a:spcPts val="18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Protocol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8650125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Council-City Manager Covenant</a:t>
            </a:r>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5" b="35"/>
          <a:stretch>
            <a:fillRect/>
          </a:stretch>
        </p:blipFill>
        <p:spPr/>
      </p:pic>
    </p:spTree>
    <p:extLst>
      <p:ext uri="{BB962C8B-B14F-4D97-AF65-F5344CB8AC3E}">
        <p14:creationId xmlns:p14="http://schemas.microsoft.com/office/powerpoint/2010/main" val="3888556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55</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475898"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Carry out responsibilities to the best of their abilities. </a:t>
            </a:r>
          </a:p>
          <a:p>
            <a:pPr marL="51435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Make decisions which we believe to be in the best interests of the majority of citizens while recognizing that the needs and voices of the minority(s) need to be thought through and reflected in such decisions.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8100751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Review the background information and advice made available by the administration prior to rendering a decision. </a:t>
            </a:r>
          </a:p>
          <a:p>
            <a:pPr marL="514350" indent="-514350">
              <a:spcAft>
                <a:spcPts val="18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Seek further input when we are unsure of the issues or uncertain as to the preferred course of action.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0900065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Refer any complaints, either written or  verbal, about the decisions of Council or the actions of administration, to the CM for review, comment and follow-up (as appropriate). </a:t>
            </a:r>
          </a:p>
          <a:p>
            <a:pPr marL="514350" indent="-514350">
              <a:spcAft>
                <a:spcPts val="18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Refrain from making any commitments on behalf of Council to individual citizens or groups other than to take the request up with the Council or CM and to respond appropriately.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834248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58</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7"/>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Seek to participate actively in the decision-making process. </a:t>
            </a:r>
          </a:p>
          <a:p>
            <a:pPr marL="514350" indent="-514350">
              <a:spcAft>
                <a:spcPts val="1800"/>
              </a:spcAft>
              <a:buFont typeface="+mj-lt"/>
              <a:buAutoNum type="arabicPeriod" startAt="7"/>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Refrain from any public or private criticism of our administration wherein individual employees are identified. </a:t>
            </a:r>
          </a:p>
          <a:p>
            <a:pPr marL="514350" indent="-514350">
              <a:spcAft>
                <a:spcPts val="1800"/>
              </a:spcAft>
              <a:buFont typeface="+mj-lt"/>
              <a:buAutoNum type="arabicPeriod" startAt="7"/>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Act as good stewards of the region/municipality and as public servants of the citizenry through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ethical conduct.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787543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59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519441"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10"/>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Provide effective leadership through guiding the municipality through annual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or longer term goals and priorities, through the budget approval process and by agreeing to reasonable policies which reflect, in their view, the best interest of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majority of our citizens.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13173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018337"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and their management function in very close proximity.</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functions on behalf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of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municipality and Council and not at the behest of individual members.</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Public puts pressure on Councilmembers to bypass or overturn decision of the CM. </a:t>
            </a:r>
          </a:p>
          <a:p>
            <a:pPr>
              <a:spcAft>
                <a:spcPts val="1200"/>
              </a:spcAft>
            </a:pP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Why is this an issue? </a:t>
            </a:r>
            <a:endParaRPr lang="en-US" sz="4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6850548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519441"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11"/>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Ensure that there is a formal evaluation of    the performance of the CM at least once annually and involve the CM in this process so as to ensure a full understanding of the Council’s candid assessment.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Council’s covenant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871686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573870"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Conduct myself as your chief policy advisor in an honest and ethical matter. </a:t>
            </a:r>
          </a:p>
          <a:p>
            <a:pPr marL="51435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Ensure that the Mayor and Councilmembers are accorded respect in all of my personal and public comments. </a:t>
            </a:r>
          </a:p>
          <a:p>
            <a:pPr marL="514350" indent="-514350">
              <a:spcAft>
                <a:spcPts val="18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Provide advice (on all issues) which is professionally sound, ethical, legal and in accordance to the policies and objectives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of the Council.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CM’s covenant </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556719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447801"/>
            <a:ext cx="7726270" cy="46942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Guide the actions of the administration so that they are in accordance with the policies and objectives of Council. </a:t>
            </a:r>
          </a:p>
          <a:p>
            <a:pPr marL="51435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Act only on the will of Council as a whole as established by the resolutions, policies and bylaws. </a:t>
            </a:r>
          </a:p>
          <a:p>
            <a:pPr marL="514350" indent="-514350">
              <a:spcAft>
                <a:spcPts val="1800"/>
              </a:spcAft>
              <a:buFont typeface="+mj-lt"/>
              <a:buAutoNum type="arabicPeriod" startAt="4"/>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Forward any complaints or concerns of Council to the appropriate department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and individual so that reasonable and prompt follow-up is assured.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500744"/>
            <a:ext cx="7024590" cy="707570"/>
          </a:xfrm>
        </p:spPr>
        <p:txBody>
          <a:bodyPr/>
          <a:lstStyle/>
          <a:p>
            <a:pPr algn="l"/>
            <a:r>
              <a:rPr lang="en-US" sz="4000" b="1" dirty="0">
                <a:solidFill>
                  <a:schemeClr val="accent1">
                    <a:lumMod val="75000"/>
                  </a:schemeClr>
                </a:solidFill>
                <a:latin typeface="Lucida Bright" panose="02040602050505020304" pitchFamily="18" charset="0"/>
              </a:rPr>
              <a:t>CM’s covenant </a:t>
            </a:r>
            <a:r>
              <a:rPr lang="en-US" sz="2000" b="1" dirty="0">
                <a:solidFill>
                  <a:schemeClr val="accent1">
                    <a:lumMod val="75000"/>
                  </a:schemeClr>
                </a:solidFill>
                <a:latin typeface="Lucida Bright" panose="02040602050505020304" pitchFamily="18" charset="0"/>
              </a:rPr>
              <a:t>(continued)</a:t>
            </a:r>
          </a:p>
          <a:p>
            <a:pPr algn="l"/>
            <a:r>
              <a:rPr lang="en-US" sz="4000" b="1" dirty="0" smtClean="0">
                <a:solidFill>
                  <a:schemeClr val="accent1">
                    <a:lumMod val="75000"/>
                  </a:schemeClr>
                </a:solidFill>
                <a:latin typeface="Lucida Bright" panose="02040602050505020304" pitchFamily="18" charset="0"/>
              </a:rPr>
              <a:t> </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4865669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447801"/>
            <a:ext cx="7562984" cy="46942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7"/>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Ensure that Council is made aware of the full picture with regard to each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issue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at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least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to the extent that the administration is aware of such information and ensure that Council has access to the reasonable decision options as well as my recommendation as your CM. </a:t>
            </a:r>
          </a:p>
        </p:txBody>
      </p:sp>
      <p:sp>
        <p:nvSpPr>
          <p:cNvPr id="11" name="Subtitle 3"/>
          <p:cNvSpPr>
            <a:spLocks noGrp="1"/>
          </p:cNvSpPr>
          <p:nvPr>
            <p:ph type="subTitle" idx="1"/>
          </p:nvPr>
        </p:nvSpPr>
        <p:spPr>
          <a:xfrm>
            <a:off x="845420" y="500744"/>
            <a:ext cx="7024590" cy="707570"/>
          </a:xfrm>
        </p:spPr>
        <p:txBody>
          <a:bodyPr/>
          <a:lstStyle/>
          <a:p>
            <a:pPr algn="l"/>
            <a:r>
              <a:rPr lang="en-US" sz="4000" b="1" dirty="0">
                <a:solidFill>
                  <a:schemeClr val="accent1">
                    <a:lumMod val="75000"/>
                  </a:schemeClr>
                </a:solidFill>
                <a:latin typeface="Lucida Bright" panose="02040602050505020304" pitchFamily="18" charset="0"/>
              </a:rPr>
              <a:t>CM’s covenant </a:t>
            </a:r>
            <a:r>
              <a:rPr lang="en-US" sz="2000" b="1" dirty="0">
                <a:solidFill>
                  <a:schemeClr val="accent1">
                    <a:lumMod val="75000"/>
                  </a:schemeClr>
                </a:solidFill>
                <a:latin typeface="Lucida Bright" panose="02040602050505020304" pitchFamily="18" charset="0"/>
              </a:rPr>
              <a:t>(continued)</a:t>
            </a:r>
          </a:p>
          <a:p>
            <a:pPr algn="l"/>
            <a:r>
              <a:rPr lang="en-US" sz="4000" b="1" dirty="0" smtClean="0">
                <a:solidFill>
                  <a:schemeClr val="accent1">
                    <a:lumMod val="75000"/>
                  </a:schemeClr>
                </a:solidFill>
                <a:latin typeface="Lucida Bright" panose="02040602050505020304" pitchFamily="18" charset="0"/>
              </a:rPr>
              <a:t> </a:t>
            </a:r>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25092994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447801"/>
            <a:ext cx="7562984" cy="46942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8"/>
            </a:pPr>
            <a:r>
              <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Seek to ensure that Council is aware of any key issues as they arise and thus avoid the problems associated with surprises. </a:t>
            </a: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marL="514350" indent="-514350">
              <a:spcAft>
                <a:spcPts val="1800"/>
              </a:spcAft>
              <a:buFont typeface="+mj-lt"/>
              <a:buAutoNum type="arabicPeriod" startAt="8"/>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Maintain a current understanding of the applicable legislation as well as relevant programs, policies and initiatives of the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state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and federal governments. </a:t>
            </a:r>
          </a:p>
        </p:txBody>
      </p:sp>
      <p:sp>
        <p:nvSpPr>
          <p:cNvPr id="11" name="Subtitle 3"/>
          <p:cNvSpPr>
            <a:spLocks noGrp="1"/>
          </p:cNvSpPr>
          <p:nvPr>
            <p:ph type="subTitle" idx="1"/>
          </p:nvPr>
        </p:nvSpPr>
        <p:spPr>
          <a:xfrm>
            <a:off x="845420" y="500744"/>
            <a:ext cx="7024590" cy="707570"/>
          </a:xfrm>
        </p:spPr>
        <p:txBody>
          <a:bodyPr/>
          <a:lstStyle/>
          <a:p>
            <a:pPr algn="l"/>
            <a:r>
              <a:rPr lang="en-US" sz="4000" b="1" dirty="0">
                <a:solidFill>
                  <a:schemeClr val="accent1">
                    <a:lumMod val="75000"/>
                  </a:schemeClr>
                </a:solidFill>
                <a:latin typeface="Lucida Bright" panose="02040602050505020304" pitchFamily="18" charset="0"/>
              </a:rPr>
              <a:t>CM’s covenant </a:t>
            </a:r>
            <a:r>
              <a:rPr lang="en-US" sz="2000" b="1" dirty="0">
                <a:solidFill>
                  <a:schemeClr val="accent1">
                    <a:lumMod val="75000"/>
                  </a:schemeClr>
                </a:solidFill>
                <a:latin typeface="Lucida Bright" panose="02040602050505020304" pitchFamily="18" charset="0"/>
              </a:rPr>
              <a:t>(continued)</a:t>
            </a:r>
          </a:p>
          <a:p>
            <a:pPr algn="l"/>
            <a:r>
              <a:rPr lang="en-US" sz="4000" b="1" dirty="0" smtClean="0">
                <a:solidFill>
                  <a:schemeClr val="accent1">
                    <a:lumMod val="75000"/>
                  </a:schemeClr>
                </a:solidFill>
                <a:latin typeface="Lucida Bright" panose="02040602050505020304" pitchFamily="18" charset="0"/>
              </a:rPr>
              <a:t> </a:t>
            </a:r>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5888060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65</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447801"/>
            <a:ext cx="7562984" cy="46942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800"/>
              </a:spcAft>
              <a:buFont typeface="+mj-lt"/>
              <a:buAutoNum type="arabicPeriod" startAt="10"/>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Admit to any mistakes of substance made    by myself or my staff and take corrective action. </a:t>
            </a:r>
          </a:p>
          <a:p>
            <a:pPr marL="514350" indent="-514350">
              <a:spcAft>
                <a:spcPts val="1800"/>
              </a:spcAft>
              <a:buFont typeface="+mj-lt"/>
              <a:buAutoNum type="arabicPeriod" startAt="10"/>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 Listen carefully to the concerns of Council   vis-à-vis my performance and seek to   improve any deficiencies on an ongoing   basis.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500744"/>
            <a:ext cx="7024590" cy="707570"/>
          </a:xfrm>
        </p:spPr>
        <p:txBody>
          <a:bodyPr/>
          <a:lstStyle/>
          <a:p>
            <a:pPr algn="l"/>
            <a:r>
              <a:rPr lang="en-US" sz="4000" b="1" dirty="0">
                <a:solidFill>
                  <a:schemeClr val="accent1">
                    <a:lumMod val="75000"/>
                  </a:schemeClr>
                </a:solidFill>
                <a:latin typeface="Lucida Bright" panose="02040602050505020304" pitchFamily="18" charset="0"/>
              </a:rPr>
              <a:t>CM’s covenant </a:t>
            </a:r>
            <a:r>
              <a:rPr lang="en-US" sz="2000" b="1" dirty="0">
                <a:solidFill>
                  <a:schemeClr val="accent1">
                    <a:lumMod val="75000"/>
                  </a:schemeClr>
                </a:solidFill>
                <a:latin typeface="Lucida Bright" panose="02040602050505020304" pitchFamily="18" charset="0"/>
              </a:rPr>
              <a:t>(continued)</a:t>
            </a:r>
          </a:p>
          <a:p>
            <a:pPr algn="l"/>
            <a:r>
              <a:rPr lang="en-US" sz="4000" b="1" dirty="0" smtClean="0">
                <a:solidFill>
                  <a:schemeClr val="accent1">
                    <a:lumMod val="75000"/>
                  </a:schemeClr>
                </a:solidFill>
                <a:latin typeface="Lucida Bright" panose="02040602050505020304" pitchFamily="18" charset="0"/>
              </a:rPr>
              <a:t> </a:t>
            </a:r>
            <a:endParaRPr lang="en-US" sz="2000" b="1" dirty="0">
              <a:solidFill>
                <a:schemeClr val="accent1">
                  <a:lumMod val="75000"/>
                </a:schemeClr>
              </a:solidFill>
              <a:latin typeface="Lucida Bright" panose="02040602050505020304" pitchFamily="18" charset="0"/>
            </a:endParaRPr>
          </a:p>
        </p:txBody>
      </p:sp>
      <p:pic>
        <p:nvPicPr>
          <p:cNvPr id="8" name="Picture 7"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Tree>
    <p:extLst>
      <p:ext uri="{BB962C8B-B14F-4D97-AF65-F5344CB8AC3E}">
        <p14:creationId xmlns:p14="http://schemas.microsoft.com/office/powerpoint/2010/main" val="30698341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a:t>T</a:t>
            </a:r>
            <a:r>
              <a:rPr lang="en-US" dirty="0" smtClean="0"/>
              <a:t>he message</a:t>
            </a:r>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675" b="15675"/>
          <a:stretch>
            <a:fillRect/>
          </a:stretch>
        </p:blipFill>
        <p:spPr/>
      </p:pic>
    </p:spTree>
    <p:extLst>
      <p:ext uri="{BB962C8B-B14F-4D97-AF65-F5344CB8AC3E}">
        <p14:creationId xmlns:p14="http://schemas.microsoft.com/office/powerpoint/2010/main" val="2061036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Keys to quality Council-CM relations</a:t>
            </a:r>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12" name="Text Placeholder 2"/>
          <p:cNvSpPr txBox="1">
            <a:spLocks/>
          </p:cNvSpPr>
          <p:nvPr/>
        </p:nvSpPr>
        <p:spPr>
          <a:xfrm>
            <a:off x="851673" y="1926772"/>
            <a:ext cx="7552098" cy="421526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2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each other.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Evidenced in how we communicate; non-interference in work responsibilities. </a:t>
            </a:r>
          </a:p>
          <a:p>
            <a:pPr marL="514350" indent="-514350">
              <a:spcAft>
                <a:spcPts val="1200"/>
              </a:spcAft>
              <a:buFont typeface="+mj-lt"/>
              <a:buAutoNum type="arabicPeriod"/>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Understanding roles.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roles are spelled out.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Powers of CM are clear. </a:t>
            </a:r>
          </a:p>
        </p:txBody>
      </p:sp>
    </p:spTree>
    <p:extLst>
      <p:ext uri="{BB962C8B-B14F-4D97-AF65-F5344CB8AC3E}">
        <p14:creationId xmlns:p14="http://schemas.microsoft.com/office/powerpoint/2010/main" val="462869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68</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Keys to quality Council-CM relations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sp>
        <p:nvSpPr>
          <p:cNvPr id="12" name="Text Placeholder 2"/>
          <p:cNvSpPr txBox="1">
            <a:spLocks/>
          </p:cNvSpPr>
          <p:nvPr/>
        </p:nvSpPr>
        <p:spPr>
          <a:xfrm>
            <a:off x="851673" y="1926772"/>
            <a:ext cx="7552098" cy="421526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2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for what brought Council and staff to the dance.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are there because of populism; CM because of expertise. </a:t>
            </a:r>
          </a:p>
          <a:p>
            <a:pPr marL="514350" indent="-514350">
              <a:spcAft>
                <a:spcPts val="1200"/>
              </a:spcAft>
              <a:buFont typeface="+mj-lt"/>
              <a:buAutoNum type="arabicPeriod" startAt="3"/>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Council’s respect for the CM</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results in confidence in CM to manage his/her own administration; CM suffers when Council want to step-in to “help.” </a:t>
            </a: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255851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69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8"/>
            <a:ext cx="8298580" cy="718231"/>
          </a:xfrm>
        </p:spPr>
        <p:txBody>
          <a:bodyPr/>
          <a:lstStyle/>
          <a:p>
            <a:pPr algn="l"/>
            <a:r>
              <a:rPr lang="en-US" sz="4000" b="1" dirty="0" smtClean="0">
                <a:solidFill>
                  <a:schemeClr val="accent1">
                    <a:lumMod val="75000"/>
                  </a:schemeClr>
                </a:solidFill>
                <a:latin typeface="Lucida Bright" panose="02040602050505020304" pitchFamily="18" charset="0"/>
              </a:rPr>
              <a:t>Keys to quality Council-CM relations </a:t>
            </a:r>
            <a:r>
              <a:rPr lang="en-US" sz="2000" b="1" dirty="0">
                <a:solidFill>
                  <a:schemeClr val="accent1">
                    <a:lumMod val="75000"/>
                  </a:schemeClr>
                </a:solidFill>
                <a:latin typeface="Lucida Bright" panose="02040602050505020304" pitchFamily="18" charset="0"/>
              </a:rPr>
              <a:t>(continued)</a:t>
            </a: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a:p>
            <a:pPr algn="l"/>
            <a:endParaRPr lang="en-US" sz="2000" b="1" dirty="0">
              <a:solidFill>
                <a:schemeClr val="accent1">
                  <a:lumMod val="75000"/>
                </a:schemeClr>
              </a:solidFill>
              <a:latin typeface="Lucida Bright" panose="02040602050505020304" pitchFamily="18" charset="0"/>
            </a:endParaRPr>
          </a:p>
        </p:txBody>
      </p:sp>
      <p:pic>
        <p:nvPicPr>
          <p:cNvPr id="9" name="Picture 8"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12" name="Text Placeholder 2"/>
          <p:cNvSpPr txBox="1">
            <a:spLocks/>
          </p:cNvSpPr>
          <p:nvPr/>
        </p:nvSpPr>
        <p:spPr>
          <a:xfrm>
            <a:off x="851673" y="1926772"/>
            <a:ext cx="7552098" cy="421526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14350" indent="-514350">
              <a:spcAft>
                <a:spcPts val="12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The CM’s respect for the role of Council.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needs to enable Council to lead; should not be doing the job of Council nor shutting Council out of important issues/decisions. </a:t>
            </a:r>
          </a:p>
          <a:p>
            <a:pPr marL="514350" indent="-514350">
              <a:spcAft>
                <a:spcPts val="1200"/>
              </a:spcAft>
              <a:buFont typeface="+mj-lt"/>
              <a:buAutoNum type="arabicPeriod" startAt="5"/>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Ongoing monitoring of the relationship. </a:t>
            </a:r>
          </a:p>
          <a:p>
            <a:pPr marL="971550" lvl="1" indent="-5143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Like marriages, these need to be monitored and watched for signs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of fraying. </a:t>
            </a:r>
          </a:p>
        </p:txBody>
      </p:sp>
    </p:spTree>
    <p:extLst>
      <p:ext uri="{BB962C8B-B14F-4D97-AF65-F5344CB8AC3E}">
        <p14:creationId xmlns:p14="http://schemas.microsoft.com/office/powerpoint/2010/main" val="3493887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609725"/>
            <a:ext cx="7236413" cy="453231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Role/performance of the CM critical to confidence of the Council and its members.</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Evidence of collegiality/respect between Council and CM important to larger audiences. </a:t>
            </a:r>
          </a:p>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Actions and comments of Councilmembers illustrate respect for the professionalism/independence of the </a:t>
            </a:r>
            <a:b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b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CM on an everyday basis.  </a:t>
            </a:r>
          </a:p>
          <a:p>
            <a:pPr marL="285750" indent="-285750">
              <a:spcAft>
                <a:spcPts val="1200"/>
              </a:spcAft>
              <a:buFont typeface="Arial" panose="020B0604020202020204" pitchFamily="34" charset="0"/>
              <a:buChar char="•"/>
            </a:pPr>
            <a:endPar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45420" y="614160"/>
            <a:ext cx="7928466" cy="718231"/>
          </a:xfrm>
        </p:spPr>
        <p:txBody>
          <a:bodyPr/>
          <a:lstStyle/>
          <a:p>
            <a:pPr algn="l"/>
            <a:r>
              <a:rPr lang="en-US" sz="4000" b="1" dirty="0" smtClean="0">
                <a:solidFill>
                  <a:schemeClr val="accent1">
                    <a:lumMod val="75000"/>
                  </a:schemeClr>
                </a:solidFill>
                <a:latin typeface="Lucida Bright" panose="02040602050505020304" pitchFamily="18" charset="0"/>
              </a:rPr>
              <a:t>Why is this an issue?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4871868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70</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2224216"/>
            <a:ext cx="7018337" cy="39178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Accomplishments abound: Council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priorities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tackled and acknowledged. </a:t>
            </a:r>
          </a:p>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Sense of trust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and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respect permeate the atmosphere. </a:t>
            </a:r>
          </a:p>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Citizens hear positive comments from the Council. </a:t>
            </a:r>
          </a:p>
        </p:txBody>
      </p:sp>
      <p:sp>
        <p:nvSpPr>
          <p:cNvPr id="11" name="Subtitle 3"/>
          <p:cNvSpPr>
            <a:spLocks noGrp="1"/>
          </p:cNvSpPr>
          <p:nvPr>
            <p:ph type="subTitle" idx="1"/>
          </p:nvPr>
        </p:nvSpPr>
        <p:spPr>
          <a:xfrm>
            <a:off x="845420" y="614160"/>
            <a:ext cx="7024590" cy="718231"/>
          </a:xfrm>
        </p:spPr>
        <p:txBody>
          <a:bodyPr/>
          <a:lstStyle/>
          <a:p>
            <a:pPr algn="l"/>
            <a:r>
              <a:rPr lang="en-US" sz="4000" b="1" dirty="0" smtClean="0">
                <a:solidFill>
                  <a:schemeClr val="accent1">
                    <a:lumMod val="75000"/>
                  </a:schemeClr>
                </a:solidFill>
                <a:latin typeface="Lucida Bright" panose="02040602050505020304" pitchFamily="18" charset="0"/>
              </a:rPr>
              <a:t>Assessing the results of a healthy relationship.</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65013350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71</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2224216"/>
            <a:ext cx="7018337" cy="391782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Staff respect their elected leaders. </a:t>
            </a:r>
          </a:p>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Elected leaders respect their boundaries. </a:t>
            </a:r>
          </a:p>
        </p:txBody>
      </p:sp>
      <p:sp>
        <p:nvSpPr>
          <p:cNvPr id="11" name="Subtitle 3"/>
          <p:cNvSpPr>
            <a:spLocks noGrp="1"/>
          </p:cNvSpPr>
          <p:nvPr>
            <p:ph type="subTitle" idx="1"/>
          </p:nvPr>
        </p:nvSpPr>
        <p:spPr>
          <a:xfrm>
            <a:off x="845420" y="614160"/>
            <a:ext cx="7612780" cy="718231"/>
          </a:xfrm>
        </p:spPr>
        <p:txBody>
          <a:bodyPr/>
          <a:lstStyle/>
          <a:p>
            <a:pPr algn="l"/>
            <a:r>
              <a:rPr lang="en-US" sz="4000" b="1" dirty="0" smtClean="0">
                <a:solidFill>
                  <a:schemeClr val="accent1">
                    <a:lumMod val="75000"/>
                  </a:schemeClr>
                </a:solidFill>
                <a:latin typeface="Lucida Bright" panose="02040602050505020304" pitchFamily="18" charset="0"/>
              </a:rPr>
              <a:t>Assessing the results of a healthy relationship </a:t>
            </a:r>
            <a:r>
              <a:rPr lang="en-US" sz="2000" b="1" dirty="0" smtClean="0">
                <a:solidFill>
                  <a:schemeClr val="accent1">
                    <a:lumMod val="75000"/>
                  </a:schemeClr>
                </a:solidFill>
                <a:latin typeface="Lucida Bright" panose="02040602050505020304" pitchFamily="18" charset="0"/>
              </a:rPr>
              <a:t>(continued)</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764079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72</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796144"/>
            <a:ext cx="7018337" cy="4345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healthy relationship based on openness, candor, respect, mutual trust, no surprises. </a:t>
            </a:r>
          </a:p>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apolitical administration whose goal is to provide first rate advice to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 </a:t>
            </a: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and the best service delivery to the citizens. </a:t>
            </a:r>
          </a:p>
        </p:txBody>
      </p:sp>
      <p:sp>
        <p:nvSpPr>
          <p:cNvPr id="11" name="Subtitle 3"/>
          <p:cNvSpPr>
            <a:spLocks noGrp="1"/>
          </p:cNvSpPr>
          <p:nvPr>
            <p:ph type="subTitle" idx="1"/>
          </p:nvPr>
        </p:nvSpPr>
        <p:spPr>
          <a:xfrm>
            <a:off x="845420" y="614160"/>
            <a:ext cx="7612780" cy="718231"/>
          </a:xfrm>
        </p:spPr>
        <p:txBody>
          <a:bodyPr/>
          <a:lstStyle/>
          <a:p>
            <a:pPr algn="l"/>
            <a:r>
              <a:rPr lang="en-US" sz="4000" b="1" dirty="0" smtClean="0">
                <a:solidFill>
                  <a:schemeClr val="accent1">
                    <a:lumMod val="75000"/>
                  </a:schemeClr>
                </a:solidFill>
                <a:latin typeface="Lucida Bright" panose="02040602050505020304" pitchFamily="18" charset="0"/>
              </a:rPr>
              <a:t>What are the Outcomes?</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34970403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73</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3" y="1796144"/>
            <a:ext cx="7018337" cy="43458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 Council that commits to its role and reflects the public will. </a:t>
            </a:r>
          </a:p>
          <a:p>
            <a:pPr marL="457200" indent="-45720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administration which is confident in its leadership &amp; thus energized to deliver good services. </a:t>
            </a:r>
          </a:p>
        </p:txBody>
      </p:sp>
      <p:sp>
        <p:nvSpPr>
          <p:cNvPr id="11" name="Subtitle 3"/>
          <p:cNvSpPr>
            <a:spLocks noGrp="1"/>
          </p:cNvSpPr>
          <p:nvPr>
            <p:ph type="subTitle" idx="1"/>
          </p:nvPr>
        </p:nvSpPr>
        <p:spPr>
          <a:xfrm>
            <a:off x="845420" y="614160"/>
            <a:ext cx="7612780" cy="718231"/>
          </a:xfrm>
        </p:spPr>
        <p:txBody>
          <a:bodyPr/>
          <a:lstStyle/>
          <a:p>
            <a:pPr algn="l"/>
            <a:r>
              <a:rPr lang="en-US" sz="4000" b="1" dirty="0" smtClean="0">
                <a:solidFill>
                  <a:schemeClr val="accent1">
                    <a:lumMod val="75000"/>
                  </a:schemeClr>
                </a:solidFill>
                <a:latin typeface="Lucida Bright" panose="02040602050505020304" pitchFamily="18" charset="0"/>
              </a:rPr>
              <a:t>What are the Outcomes? </a:t>
            </a:r>
            <a:r>
              <a:rPr lang="en-US" sz="2000" b="1" dirty="0" smtClean="0">
                <a:solidFill>
                  <a:schemeClr val="accent1">
                    <a:lumMod val="75000"/>
                  </a:schemeClr>
                </a:solidFill>
                <a:latin typeface="Lucida Bright" panose="02040602050505020304" pitchFamily="18" charset="0"/>
              </a:rPr>
              <a:t>(continued) </a:t>
            </a:r>
            <a:endParaRPr lang="en-US" sz="2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251582925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10" name="TextBox 9"/>
          <p:cNvSpPr txBox="1"/>
          <p:nvPr/>
        </p:nvSpPr>
        <p:spPr>
          <a:xfrm>
            <a:off x="837368" y="2365162"/>
            <a:ext cx="4672948" cy="1865126"/>
          </a:xfrm>
          <a:prstGeom prst="rect">
            <a:avLst/>
          </a:prstGeom>
          <a:noFill/>
        </p:spPr>
        <p:txBody>
          <a:bodyPr wrap="square" rtlCol="0">
            <a:spAutoFit/>
          </a:bodyPr>
          <a:lstStyle/>
          <a:p>
            <a:r>
              <a:rPr lang="en-US" dirty="0" smtClean="0">
                <a:solidFill>
                  <a:schemeClr val="accent1">
                    <a:lumMod val="75000"/>
                  </a:schemeClr>
                </a:solidFill>
                <a:latin typeface="Tahoma"/>
                <a:cs typeface="Tahoma"/>
              </a:rPr>
              <a:t>Rebecca C. Polizzotto </a:t>
            </a:r>
          </a:p>
          <a:p>
            <a:r>
              <a:rPr lang="en-US" dirty="0" smtClean="0">
                <a:solidFill>
                  <a:schemeClr val="accent3">
                    <a:lumMod val="75000"/>
                  </a:schemeClr>
                </a:solidFill>
                <a:latin typeface="Tahoma"/>
                <a:cs typeface="Tahoma"/>
              </a:rPr>
              <a:t>City Manager </a:t>
            </a:r>
          </a:p>
          <a:p>
            <a:pPr>
              <a:lnSpc>
                <a:spcPct val="200000"/>
              </a:lnSpc>
            </a:pPr>
            <a:r>
              <a:rPr lang="en-US" dirty="0" smtClean="0">
                <a:solidFill>
                  <a:schemeClr val="accent1">
                    <a:lumMod val="75000"/>
                  </a:schemeClr>
                </a:solidFill>
                <a:latin typeface="Tahoma"/>
                <a:cs typeface="Tahoma"/>
              </a:rPr>
              <a:t>(425) 921-5724</a:t>
            </a:r>
          </a:p>
          <a:p>
            <a:pPr>
              <a:lnSpc>
                <a:spcPct val="120000"/>
              </a:lnSpc>
            </a:pPr>
            <a:r>
              <a:rPr lang="en-US" u="sng" dirty="0">
                <a:solidFill>
                  <a:schemeClr val="accent1">
                    <a:lumMod val="75000"/>
                  </a:schemeClr>
                </a:solidFill>
                <a:latin typeface="Tahoma"/>
                <a:cs typeface="Tahoma"/>
                <a:hlinkClick r:id="rId3"/>
              </a:rPr>
              <a:t>c</a:t>
            </a:r>
            <a:r>
              <a:rPr lang="en-US" u="sng" dirty="0" smtClean="0">
                <a:solidFill>
                  <a:schemeClr val="accent1">
                    <a:lumMod val="75000"/>
                  </a:schemeClr>
                </a:solidFill>
                <a:latin typeface="Tahoma"/>
                <a:cs typeface="Tahoma"/>
                <a:hlinkClick r:id="rId3"/>
              </a:rPr>
              <a:t>itymanager@cityofmillcreek.com</a:t>
            </a:r>
            <a:r>
              <a:rPr lang="en-US" u="sng" dirty="0" smtClean="0">
                <a:solidFill>
                  <a:schemeClr val="accent1">
                    <a:lumMod val="75000"/>
                  </a:schemeClr>
                </a:solidFill>
                <a:latin typeface="Tahoma"/>
                <a:cs typeface="Tahoma"/>
              </a:rPr>
              <a:t> </a:t>
            </a:r>
          </a:p>
          <a:p>
            <a:pPr>
              <a:lnSpc>
                <a:spcPct val="120000"/>
              </a:lnSpc>
            </a:pPr>
            <a:r>
              <a:rPr lang="en-US" dirty="0" smtClean="0">
                <a:solidFill>
                  <a:schemeClr val="accent1">
                    <a:lumMod val="75000"/>
                  </a:schemeClr>
                </a:solidFill>
                <a:latin typeface="Tahoma"/>
                <a:cs typeface="Tahoma"/>
                <a:hlinkClick r:id="rId4"/>
              </a:rPr>
              <a:t>www.cityofmillcreek.com</a:t>
            </a:r>
            <a:r>
              <a:rPr lang="en-US" dirty="0" smtClean="0">
                <a:solidFill>
                  <a:schemeClr val="accent1">
                    <a:lumMod val="75000"/>
                  </a:schemeClr>
                </a:solidFill>
                <a:latin typeface="Tahoma"/>
                <a:cs typeface="Tahoma"/>
              </a:rPr>
              <a:t> </a:t>
            </a:r>
            <a:endParaRPr lang="en-US" dirty="0">
              <a:solidFill>
                <a:schemeClr val="accent1">
                  <a:lumMod val="75000"/>
                </a:schemeClr>
              </a:solidFill>
              <a:latin typeface="Tahoma"/>
              <a:cs typeface="Tahoma"/>
            </a:endParaRPr>
          </a:p>
        </p:txBody>
      </p:sp>
      <p:pic>
        <p:nvPicPr>
          <p:cNvPr id="11" name="Picture 10" descr="Mill-Creek-Logo-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8753" y="3651158"/>
            <a:ext cx="2992291" cy="2450210"/>
          </a:xfrm>
          <a:prstGeom prst="rect">
            <a:avLst/>
          </a:prstGeom>
        </p:spPr>
      </p:pic>
      <p:sp>
        <p:nvSpPr>
          <p:cNvPr id="13" name="Title 1"/>
          <p:cNvSpPr txBox="1">
            <a:spLocks/>
          </p:cNvSpPr>
          <p:nvPr/>
        </p:nvSpPr>
        <p:spPr>
          <a:xfrm>
            <a:off x="812277" y="1107811"/>
            <a:ext cx="7772400" cy="98951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chemeClr val="accent1">
                    <a:lumMod val="75000"/>
                  </a:schemeClr>
                </a:solidFill>
                <a:latin typeface="Lucida Bright"/>
                <a:cs typeface="Lucida Bright"/>
              </a:rPr>
              <a:t>Thank you. </a:t>
            </a:r>
            <a:endParaRPr lang="en-US" sz="4000" dirty="0">
              <a:solidFill>
                <a:schemeClr val="accent1">
                  <a:lumMod val="75000"/>
                </a:schemeClr>
              </a:solidFill>
              <a:latin typeface="Lucida Bright"/>
              <a:cs typeface="Lucida Bright"/>
            </a:endParaRPr>
          </a:p>
        </p:txBody>
      </p:sp>
      <p:sp>
        <p:nvSpPr>
          <p:cNvPr id="12" name="TextBox 11"/>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 </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4"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74</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320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ideal?</a:t>
            </a:r>
            <a:endParaRPr lang="en-US" dirty="0"/>
          </a:p>
        </p:txBody>
      </p:sp>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405" b="6405"/>
          <a:stretch>
            <a:fillRect/>
          </a:stretch>
        </p:blipFill>
        <p:spPr/>
      </p:pic>
    </p:spTree>
    <p:extLst>
      <p:ext uri="{BB962C8B-B14F-4D97-AF65-F5344CB8AC3E}">
        <p14:creationId xmlns:p14="http://schemas.microsoft.com/office/powerpoint/2010/main" val="2060646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523530"/>
            <a:ext cx="9144000" cy="331295"/>
          </a:xfrm>
          <a:prstGeom prst="rect">
            <a:avLst/>
          </a:prstGeom>
          <a:solidFill>
            <a:schemeClr val="accent3">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accent3">
                  <a:lumMod val="50000"/>
                </a:schemeClr>
              </a:solidFill>
            </a:endParaRPr>
          </a:p>
        </p:txBody>
      </p:sp>
      <p:sp>
        <p:nvSpPr>
          <p:cNvPr id="4" name="Rectangle 3"/>
          <p:cNvSpPr/>
          <p:nvPr/>
        </p:nvSpPr>
        <p:spPr>
          <a:xfrm>
            <a:off x="0" y="6446467"/>
            <a:ext cx="9144000" cy="80237"/>
          </a:xfrm>
          <a:prstGeom prst="rect">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TextBox 5"/>
          <p:cNvSpPr txBox="1"/>
          <p:nvPr/>
        </p:nvSpPr>
        <p:spPr>
          <a:xfrm>
            <a:off x="830954" y="6526704"/>
            <a:ext cx="4949360" cy="276999"/>
          </a:xfrm>
          <a:prstGeom prst="rect">
            <a:avLst/>
          </a:prstGeom>
          <a:noFill/>
        </p:spPr>
        <p:txBody>
          <a:bodyPr wrap="square" rtlCol="0">
            <a:spAutoFit/>
          </a:bodyPr>
          <a:lstStyle/>
          <a:p>
            <a:r>
              <a:rPr lang="en-US" sz="1200" dirty="0" smtClean="0">
                <a:solidFill>
                  <a:schemeClr val="bg1"/>
                </a:solidFill>
                <a:latin typeface="Tahoma" panose="020B0604030504040204" pitchFamily="34" charset="0"/>
                <a:ea typeface="Tahoma" panose="020B0604030504040204" pitchFamily="34" charset="0"/>
                <a:cs typeface="Tahoma" panose="020B0604030504040204" pitchFamily="34" charset="0"/>
              </a:rPr>
              <a:t>Council-Manager Form of Government</a:t>
            </a: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Mill-Creek-Logo-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978" y="5124658"/>
            <a:ext cx="1396448" cy="1143469"/>
          </a:xfrm>
          <a:prstGeom prst="rect">
            <a:avLst/>
          </a:prstGeom>
        </p:spPr>
      </p:pic>
      <p:sp>
        <p:nvSpPr>
          <p:cNvPr id="2" name="Slide Number Placeholder 1"/>
          <p:cNvSpPr>
            <a:spLocks noGrp="1"/>
          </p:cNvSpPr>
          <p:nvPr>
            <p:ph type="sldNum" sz="quarter" idx="12"/>
          </p:nvPr>
        </p:nvSpPr>
        <p:spPr>
          <a:xfrm>
            <a:off x="6553200" y="6523530"/>
            <a:ext cx="2133600" cy="280173"/>
          </a:xfrm>
        </p:spPr>
        <p:txBody>
          <a:bodyPr/>
          <a:lstStyle/>
          <a:p>
            <a:pPr algn="r"/>
            <a:fld id="{6382C1AF-8F70-604D-BB00-2DB1E9591B46}" type="slidenum">
              <a:rPr lang="en-US" sz="1200" smtClean="0">
                <a:solidFill>
                  <a:schemeClr val="bg1"/>
                </a:solidFill>
                <a:latin typeface="Tahoma" panose="020B0604030504040204" pitchFamily="34" charset="0"/>
                <a:ea typeface="Tahoma" panose="020B0604030504040204" pitchFamily="34" charset="0"/>
                <a:cs typeface="Tahoma" panose="020B0604030504040204" pitchFamily="34" charset="0"/>
              </a:rPr>
              <a:pPr algn="r"/>
              <a:t>9</a:t>
            </a:fld>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 Placeholder 2"/>
          <p:cNvSpPr txBox="1">
            <a:spLocks/>
          </p:cNvSpPr>
          <p:nvPr/>
        </p:nvSpPr>
        <p:spPr>
          <a:xfrm>
            <a:off x="851672" y="1219201"/>
            <a:ext cx="7835127" cy="492283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1200"/>
              </a:spcAft>
              <a:buFont typeface="Arial" panose="020B0604020202020204" pitchFamily="34" charset="0"/>
              <a:buChar char="•"/>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An ideal Council-CM relationship exists when: </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fully understand what they are elected to do (i.e. set policy direction; resolve difficult community issues; determine spending parameters; provide governance oversight; set priorities).</a:t>
            </a:r>
          </a:p>
          <a:p>
            <a:pPr marL="739775" lvl="1" indent="-457200">
              <a:spcAft>
                <a:spcPts val="1200"/>
              </a:spcAft>
              <a:buSzPct val="65000"/>
              <a:buFont typeface="Courier New" panose="02070309020205020404" pitchFamily="49" charset="0"/>
              <a:buChar char="o"/>
            </a:pPr>
            <a:r>
              <a:rPr lang="en-US" sz="28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Councilmembers understand what the “legislation” (ordinance) (and its own position description and contract) authorizes the CM to do. </a:t>
            </a:r>
          </a:p>
          <a:p>
            <a:pPr>
              <a:spcAft>
                <a:spcPts val="1200"/>
              </a:spcAft>
            </a:pPr>
            <a:endParaRPr lang="en-US" sz="28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1" name="Subtitle 3"/>
          <p:cNvSpPr>
            <a:spLocks noGrp="1"/>
          </p:cNvSpPr>
          <p:nvPr>
            <p:ph type="subTitle" idx="1"/>
          </p:nvPr>
        </p:nvSpPr>
        <p:spPr>
          <a:xfrm>
            <a:off x="830954" y="342017"/>
            <a:ext cx="7024590" cy="718231"/>
          </a:xfrm>
        </p:spPr>
        <p:txBody>
          <a:bodyPr/>
          <a:lstStyle/>
          <a:p>
            <a:pPr algn="l"/>
            <a:r>
              <a:rPr lang="en-US" sz="4000" b="1" dirty="0" smtClean="0">
                <a:solidFill>
                  <a:schemeClr val="accent1">
                    <a:lumMod val="75000"/>
                  </a:schemeClr>
                </a:solidFill>
                <a:latin typeface="Lucida Bright" panose="02040602050505020304" pitchFamily="18" charset="0"/>
              </a:rPr>
              <a:t>What is the ideal? </a:t>
            </a:r>
            <a:endParaRPr lang="en-US" sz="4000" b="1" dirty="0">
              <a:solidFill>
                <a:schemeClr val="accent1">
                  <a:lumMod val="75000"/>
                </a:schemeClr>
              </a:solidFill>
              <a:latin typeface="Lucida Bright" panose="02040602050505020304" pitchFamily="18" charset="0"/>
            </a:endParaRPr>
          </a:p>
        </p:txBody>
      </p:sp>
    </p:spTree>
    <p:extLst>
      <p:ext uri="{BB962C8B-B14F-4D97-AF65-F5344CB8AC3E}">
        <p14:creationId xmlns:p14="http://schemas.microsoft.com/office/powerpoint/2010/main" val="1631355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3085</Words>
  <Application>Microsoft Office PowerPoint</Application>
  <PresentationFormat>On-screen Show (4:3)</PresentationFormat>
  <Paragraphs>503</Paragraphs>
  <Slides>74</Slides>
  <Notes>74</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Council-Manager Form of Government</vt:lpstr>
      <vt:lpstr>“The single biggest problem in communication is the illusion that it has taken place.”   George Bernard Shaw, Irish writer</vt:lpstr>
      <vt:lpstr>PowerPoint Presentation</vt:lpstr>
      <vt:lpstr>PowerPoint Presentation</vt:lpstr>
      <vt:lpstr>Why is this an issue? </vt:lpstr>
      <vt:lpstr>PowerPoint Presentation</vt:lpstr>
      <vt:lpstr>PowerPoint Presentation</vt:lpstr>
      <vt:lpstr>What is the ideal?</vt:lpstr>
      <vt:lpstr>PowerPoint Presentation</vt:lpstr>
      <vt:lpstr>PowerPoint Presentation</vt:lpstr>
      <vt:lpstr>PowerPoint Presentation</vt:lpstr>
      <vt:lpstr>PowerPoint Presentation</vt:lpstr>
      <vt:lpstr>The expectations of a Council</vt:lpstr>
      <vt:lpstr>PowerPoint Presentation</vt:lpstr>
      <vt:lpstr>PowerPoint Presentation</vt:lpstr>
      <vt:lpstr>PowerPoint Presentation</vt:lpstr>
      <vt:lpstr>PowerPoint Presentation</vt:lpstr>
      <vt:lpstr>Roles and responsibilities of the City Manager </vt:lpstr>
      <vt:lpstr>PowerPoint Presentation</vt:lpstr>
      <vt:lpstr>PowerPoint Presentation</vt:lpstr>
      <vt:lpstr>PowerPoint Presentation</vt:lpstr>
      <vt:lpstr>Spheres of competency </vt:lpstr>
      <vt:lpstr>PowerPoint Presentation</vt:lpstr>
      <vt:lpstr>PowerPoint Presentation</vt:lpstr>
      <vt:lpstr>Why do Council-CM relationships fail; do we understand the areas wherein failure is most frequent?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Philosophy, Practices, Protocols, Policies.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Council-City Manager Covenant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The message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 Creek</dc:title>
  <dc:creator>Christopher Baldwin</dc:creator>
  <cp:lastModifiedBy>Gina Pfister</cp:lastModifiedBy>
  <cp:revision>114</cp:revision>
  <cp:lastPrinted>2017-12-28T17:50:00Z</cp:lastPrinted>
  <dcterms:created xsi:type="dcterms:W3CDTF">2017-03-08T17:41:57Z</dcterms:created>
  <dcterms:modified xsi:type="dcterms:W3CDTF">2017-12-28T18:03:16Z</dcterms:modified>
  <cp:contentStatus/>
</cp:coreProperties>
</file>